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0" r:id="rId4"/>
    <p:sldId id="281" r:id="rId5"/>
    <p:sldId id="284" r:id="rId6"/>
    <p:sldId id="257" r:id="rId7"/>
    <p:sldId id="259" r:id="rId8"/>
    <p:sldId id="279" r:id="rId9"/>
    <p:sldId id="260" r:id="rId10"/>
    <p:sldId id="261" r:id="rId11"/>
    <p:sldId id="262" r:id="rId12"/>
    <p:sldId id="263" r:id="rId13"/>
    <p:sldId id="269" r:id="rId14"/>
    <p:sldId id="264" r:id="rId15"/>
    <p:sldId id="270" r:id="rId16"/>
    <p:sldId id="265" r:id="rId17"/>
    <p:sldId id="267" r:id="rId18"/>
    <p:sldId id="266" r:id="rId19"/>
    <p:sldId id="268" r:id="rId20"/>
    <p:sldId id="271" r:id="rId21"/>
    <p:sldId id="285" r:id="rId22"/>
    <p:sldId id="275" r:id="rId23"/>
    <p:sldId id="276" r:id="rId24"/>
    <p:sldId id="283"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PC-LILITH\daten\WOHNZIMMER\PR&#196;SENTATIONEN%202019\WZ%20Zahl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C-LILITH\daten\WOHNZIMMER\PR&#196;SENTATIONEN%202019\WZ%20Zahle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C-LILITH\daten\WOHNZIMMER\PR&#196;SENTATIONEN%202019\WZ%20Zahle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C-LILITH\daten\WOHNZIMMER\PR&#196;SENTATIONEN%202019\WZ%20Zahle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PC-LILITH\daten\WOHNZIMMER\PR&#196;SENTATIONEN%202019\WZ%20Zahle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C-LILITH\daten\WOHNZIMMER\PR&#196;SENTATIONEN%202019\WZ%20Zahle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C-LILITH\daten\WOHNZIMMER\PR&#196;SENTATIONEN%202019\WZ%20Zahlen.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sz="1600" b="1" dirty="0"/>
              <a:t>Auslastung</a:t>
            </a:r>
          </a:p>
          <a:p>
            <a:pPr>
              <a:defRPr/>
            </a:pPr>
            <a:r>
              <a:rPr lang="de-AT" sz="1000" dirty="0"/>
              <a:t>Angaben in Prozent (2017: n=17; 2018: n=16)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2017</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Auslastung</c:v>
                </c:pt>
              </c:strCache>
            </c:strRef>
          </c:cat>
          <c:val>
            <c:numRef>
              <c:f>Tabelle1!$B$2</c:f>
              <c:numCache>
                <c:formatCode>0%</c:formatCode>
                <c:ptCount val="1"/>
                <c:pt idx="0">
                  <c:v>0.8</c:v>
                </c:pt>
              </c:numCache>
            </c:numRef>
          </c:val>
          <c:extLst>
            <c:ext xmlns:c16="http://schemas.microsoft.com/office/drawing/2014/chart" uri="{C3380CC4-5D6E-409C-BE32-E72D297353CC}">
              <c16:uniqueId val="{00000000-38FA-46A0-A0A6-258F48DF9D57}"/>
            </c:ext>
          </c:extLst>
        </c:ser>
        <c:ser>
          <c:idx val="1"/>
          <c:order val="1"/>
          <c:tx>
            <c:strRef>
              <c:f>Tabelle1!$C$1</c:f>
              <c:strCache>
                <c:ptCount val="1"/>
                <c:pt idx="0">
                  <c:v>2018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Auslastung</c:v>
                </c:pt>
              </c:strCache>
            </c:strRef>
          </c:cat>
          <c:val>
            <c:numRef>
              <c:f>Tabelle1!$C$2</c:f>
              <c:numCache>
                <c:formatCode>0%</c:formatCode>
                <c:ptCount val="1"/>
                <c:pt idx="0">
                  <c:v>0.88</c:v>
                </c:pt>
              </c:numCache>
            </c:numRef>
          </c:val>
          <c:extLst>
            <c:ext xmlns:c16="http://schemas.microsoft.com/office/drawing/2014/chart" uri="{C3380CC4-5D6E-409C-BE32-E72D297353CC}">
              <c16:uniqueId val="{00000001-38FA-46A0-A0A6-258F48DF9D57}"/>
            </c:ext>
          </c:extLst>
        </c:ser>
        <c:dLbls>
          <c:showLegendKey val="0"/>
          <c:showVal val="0"/>
          <c:showCatName val="0"/>
          <c:showSerName val="0"/>
          <c:showPercent val="0"/>
          <c:showBubbleSize val="0"/>
        </c:dLbls>
        <c:gapWidth val="219"/>
        <c:overlap val="-27"/>
        <c:axId val="586643040"/>
        <c:axId val="586641400"/>
      </c:barChart>
      <c:catAx>
        <c:axId val="586643040"/>
        <c:scaling>
          <c:orientation val="minMax"/>
        </c:scaling>
        <c:delete val="1"/>
        <c:axPos val="b"/>
        <c:numFmt formatCode="General" sourceLinked="1"/>
        <c:majorTickMark val="none"/>
        <c:minorTickMark val="none"/>
        <c:tickLblPos val="nextTo"/>
        <c:crossAx val="586641400"/>
        <c:crosses val="autoZero"/>
        <c:auto val="1"/>
        <c:lblAlgn val="ctr"/>
        <c:lblOffset val="100"/>
        <c:noMultiLvlLbl val="0"/>
      </c:catAx>
      <c:valAx>
        <c:axId val="586641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8664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sz="1600" b="1" dirty="0"/>
              <a:t>Verweildauer</a:t>
            </a:r>
          </a:p>
          <a:p>
            <a:pPr>
              <a:defRPr/>
            </a:pPr>
            <a:r>
              <a:rPr lang="de-AT" sz="1000" dirty="0"/>
              <a:t>Angaben in absoluten Zahlen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Tabelle1!$C$70</c:f>
              <c:strCache>
                <c:ptCount val="1"/>
                <c:pt idx="0">
                  <c:v>Einzug 2017</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Tabelle1!$B$71:$B$74</c:f>
              <c:strCache>
                <c:ptCount val="4"/>
                <c:pt idx="0">
                  <c:v>1 Monat</c:v>
                </c:pt>
                <c:pt idx="1">
                  <c:v>3 Monate</c:v>
                </c:pt>
                <c:pt idx="2">
                  <c:v>6 Monate</c:v>
                </c:pt>
                <c:pt idx="3">
                  <c:v>mehr als 6 Monate</c:v>
                </c:pt>
              </c:strCache>
            </c:strRef>
          </c:cat>
          <c:val>
            <c:numRef>
              <c:f>Tabelle1!$C$71:$C$74</c:f>
              <c:numCache>
                <c:formatCode>General</c:formatCode>
                <c:ptCount val="4"/>
                <c:pt idx="0">
                  <c:v>4</c:v>
                </c:pt>
                <c:pt idx="1">
                  <c:v>5</c:v>
                </c:pt>
                <c:pt idx="2">
                  <c:v>4</c:v>
                </c:pt>
                <c:pt idx="3">
                  <c:v>4</c:v>
                </c:pt>
              </c:numCache>
            </c:numRef>
          </c:val>
          <c:extLst>
            <c:ext xmlns:c16="http://schemas.microsoft.com/office/drawing/2014/chart" uri="{C3380CC4-5D6E-409C-BE32-E72D297353CC}">
              <c16:uniqueId val="{00000000-9A79-4062-86DC-2799AF32DA9F}"/>
            </c:ext>
          </c:extLst>
        </c:ser>
        <c:ser>
          <c:idx val="1"/>
          <c:order val="1"/>
          <c:tx>
            <c:strRef>
              <c:f>Tabelle1!$D$70</c:f>
              <c:strCache>
                <c:ptCount val="1"/>
                <c:pt idx="0">
                  <c:v>Einzug 2018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Tabelle1!$B$71:$B$74</c:f>
              <c:strCache>
                <c:ptCount val="4"/>
                <c:pt idx="0">
                  <c:v>1 Monat</c:v>
                </c:pt>
                <c:pt idx="1">
                  <c:v>3 Monate</c:v>
                </c:pt>
                <c:pt idx="2">
                  <c:v>6 Monate</c:v>
                </c:pt>
                <c:pt idx="3">
                  <c:v>mehr als 6 Monate</c:v>
                </c:pt>
              </c:strCache>
            </c:strRef>
          </c:cat>
          <c:val>
            <c:numRef>
              <c:f>Tabelle1!$D$71:$D$74</c:f>
              <c:numCache>
                <c:formatCode>General</c:formatCode>
                <c:ptCount val="4"/>
                <c:pt idx="0">
                  <c:v>0</c:v>
                </c:pt>
                <c:pt idx="1">
                  <c:v>2</c:v>
                </c:pt>
                <c:pt idx="2">
                  <c:v>2</c:v>
                </c:pt>
                <c:pt idx="3">
                  <c:v>7</c:v>
                </c:pt>
              </c:numCache>
            </c:numRef>
          </c:val>
          <c:extLst>
            <c:ext xmlns:c16="http://schemas.microsoft.com/office/drawing/2014/chart" uri="{C3380CC4-5D6E-409C-BE32-E72D297353CC}">
              <c16:uniqueId val="{00000001-9A79-4062-86DC-2799AF32DA9F}"/>
            </c:ext>
          </c:extLst>
        </c:ser>
        <c:dLbls>
          <c:showLegendKey val="0"/>
          <c:showVal val="0"/>
          <c:showCatName val="0"/>
          <c:showSerName val="0"/>
          <c:showPercent val="0"/>
          <c:showBubbleSize val="0"/>
        </c:dLbls>
        <c:gapWidth val="150"/>
        <c:overlap val="100"/>
        <c:axId val="483564832"/>
        <c:axId val="483574016"/>
      </c:barChart>
      <c:catAx>
        <c:axId val="48356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483574016"/>
        <c:crosses val="autoZero"/>
        <c:auto val="1"/>
        <c:lblAlgn val="ctr"/>
        <c:lblOffset val="100"/>
        <c:noMultiLvlLbl val="0"/>
      </c:catAx>
      <c:valAx>
        <c:axId val="48357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356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sz="1600" b="1" dirty="0"/>
              <a:t>BMS-Bezieherinnen</a:t>
            </a:r>
          </a:p>
          <a:p>
            <a:pPr>
              <a:defRPr/>
            </a:pPr>
            <a:r>
              <a:rPr lang="de-AT" sz="1000" dirty="0"/>
              <a:t>Angaben in Prozent </a:t>
            </a:r>
            <a:r>
              <a:rPr lang="de-AT" sz="1000" b="0" i="0" u="none" strike="noStrike" baseline="0" dirty="0">
                <a:effectLst/>
              </a:rPr>
              <a:t>(2017: n=17; 2018: n=16)</a:t>
            </a:r>
            <a:endParaRPr lang="de-AT"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5.4573217410323713E-2"/>
          <c:y val="0.11976451176708924"/>
          <c:w val="0.92632956036745406"/>
          <c:h val="0.7635004954820821"/>
        </c:manualLayout>
      </c:layout>
      <c:barChart>
        <c:barDir val="col"/>
        <c:grouping val="clustered"/>
        <c:varyColors val="0"/>
        <c:ser>
          <c:idx val="0"/>
          <c:order val="0"/>
          <c:tx>
            <c:strRef>
              <c:f>Tabelle1!$B$31</c:f>
              <c:strCache>
                <c:ptCount val="1"/>
                <c:pt idx="0">
                  <c:v>2017</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Tabelle1!$A$32</c:f>
              <c:strCache>
                <c:ptCount val="1"/>
                <c:pt idx="0">
                  <c:v>BMS Bez.</c:v>
                </c:pt>
              </c:strCache>
            </c:strRef>
          </c:cat>
          <c:val>
            <c:numRef>
              <c:f>Tabelle1!$B$32</c:f>
              <c:numCache>
                <c:formatCode>0%</c:formatCode>
                <c:ptCount val="1"/>
                <c:pt idx="0">
                  <c:v>0.59</c:v>
                </c:pt>
              </c:numCache>
            </c:numRef>
          </c:val>
          <c:extLst>
            <c:ext xmlns:c16="http://schemas.microsoft.com/office/drawing/2014/chart" uri="{C3380CC4-5D6E-409C-BE32-E72D297353CC}">
              <c16:uniqueId val="{00000000-BF83-4222-B01F-5FF340FDFB23}"/>
            </c:ext>
          </c:extLst>
        </c:ser>
        <c:ser>
          <c:idx val="1"/>
          <c:order val="1"/>
          <c:tx>
            <c:strRef>
              <c:f>Tabelle1!$C$31</c:f>
              <c:strCache>
                <c:ptCount val="1"/>
                <c:pt idx="0">
                  <c:v>2018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Tabelle1!$A$32</c:f>
              <c:strCache>
                <c:ptCount val="1"/>
                <c:pt idx="0">
                  <c:v>BMS Bez.</c:v>
                </c:pt>
              </c:strCache>
            </c:strRef>
          </c:cat>
          <c:val>
            <c:numRef>
              <c:f>Tabelle1!$C$32</c:f>
              <c:numCache>
                <c:formatCode>0%</c:formatCode>
                <c:ptCount val="1"/>
                <c:pt idx="0">
                  <c:v>0.81</c:v>
                </c:pt>
              </c:numCache>
            </c:numRef>
          </c:val>
          <c:extLst>
            <c:ext xmlns:c16="http://schemas.microsoft.com/office/drawing/2014/chart" uri="{C3380CC4-5D6E-409C-BE32-E72D297353CC}">
              <c16:uniqueId val="{00000001-BF83-4222-B01F-5FF340FDFB23}"/>
            </c:ext>
          </c:extLst>
        </c:ser>
        <c:dLbls>
          <c:showLegendKey val="0"/>
          <c:showVal val="0"/>
          <c:showCatName val="0"/>
          <c:showSerName val="0"/>
          <c:showPercent val="0"/>
          <c:showBubbleSize val="0"/>
        </c:dLbls>
        <c:gapWidth val="219"/>
        <c:overlap val="-27"/>
        <c:axId val="477338712"/>
        <c:axId val="478407632"/>
      </c:barChart>
      <c:catAx>
        <c:axId val="477338712"/>
        <c:scaling>
          <c:orientation val="minMax"/>
        </c:scaling>
        <c:delete val="1"/>
        <c:axPos val="b"/>
        <c:numFmt formatCode="General" sourceLinked="1"/>
        <c:majorTickMark val="none"/>
        <c:minorTickMark val="none"/>
        <c:tickLblPos val="nextTo"/>
        <c:crossAx val="478407632"/>
        <c:crosses val="autoZero"/>
        <c:auto val="1"/>
        <c:lblAlgn val="ctr"/>
        <c:lblOffset val="100"/>
        <c:noMultiLvlLbl val="0"/>
      </c:catAx>
      <c:valAx>
        <c:axId val="478407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77338712"/>
        <c:crosses val="autoZero"/>
        <c:crossBetween val="between"/>
      </c:valAx>
      <c:spPr>
        <a:noFill/>
        <a:ln>
          <a:noFill/>
        </a:ln>
        <a:effectLst/>
      </c:spPr>
    </c:plotArea>
    <c:legend>
      <c:legendPos val="b"/>
      <c:layout>
        <c:manualLayout>
          <c:xMode val="edge"/>
          <c:yMode val="edge"/>
          <c:x val="0.42176030730533692"/>
          <c:y val="0.89453721445629253"/>
          <c:w val="0.15647938538932635"/>
          <c:h val="7.58628766741355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sz="1600" b="1" dirty="0"/>
              <a:t>Wohnort bei Einzug</a:t>
            </a:r>
          </a:p>
          <a:p>
            <a:pPr>
              <a:defRPr/>
            </a:pPr>
            <a:r>
              <a:rPr lang="de-AT" sz="1000" dirty="0"/>
              <a:t>Angaben in Prozent </a:t>
            </a:r>
            <a:r>
              <a:rPr lang="de-AT" sz="1000" b="0" i="0" u="none" strike="noStrike" baseline="0" dirty="0">
                <a:effectLst/>
              </a:rPr>
              <a:t>(2017: n=17; 2018: n=16)</a:t>
            </a:r>
            <a:endParaRPr lang="de-AT"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Tabelle1!$K$15</c:f>
              <c:strCache>
                <c:ptCount val="1"/>
                <c:pt idx="0">
                  <c:v>2017</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Tabelle1!$J$16:$J$18</c:f>
              <c:strCache>
                <c:ptCount val="3"/>
                <c:pt idx="0">
                  <c:v>Anderer Bezirk </c:v>
                </c:pt>
                <c:pt idx="1">
                  <c:v>Krems Bezirk</c:v>
                </c:pt>
                <c:pt idx="2">
                  <c:v>Krems Stadt</c:v>
                </c:pt>
              </c:strCache>
            </c:strRef>
          </c:cat>
          <c:val>
            <c:numRef>
              <c:f>Tabelle1!$K$16:$K$18</c:f>
              <c:numCache>
                <c:formatCode>0%</c:formatCode>
                <c:ptCount val="3"/>
                <c:pt idx="0">
                  <c:v>0.23</c:v>
                </c:pt>
                <c:pt idx="1">
                  <c:v>0.18</c:v>
                </c:pt>
                <c:pt idx="2">
                  <c:v>0.59</c:v>
                </c:pt>
              </c:numCache>
            </c:numRef>
          </c:val>
          <c:extLst>
            <c:ext xmlns:c16="http://schemas.microsoft.com/office/drawing/2014/chart" uri="{C3380CC4-5D6E-409C-BE32-E72D297353CC}">
              <c16:uniqueId val="{00000000-54FE-490C-A7FD-6D4CEF3A4852}"/>
            </c:ext>
          </c:extLst>
        </c:ser>
        <c:ser>
          <c:idx val="1"/>
          <c:order val="1"/>
          <c:tx>
            <c:strRef>
              <c:f>Tabelle1!$L$15</c:f>
              <c:strCache>
                <c:ptCount val="1"/>
                <c:pt idx="0">
                  <c:v>2018</c:v>
                </c:pt>
              </c:strCache>
            </c:strRef>
          </c:tx>
          <c:spPr>
            <a:solidFill>
              <a:schemeClr val="accent5"/>
            </a:solidFill>
            <a:ln>
              <a:noFill/>
            </a:ln>
            <a:effectLst/>
          </c:spPr>
          <c:invertIfNegative val="0"/>
          <c:dLbls>
            <c:dLbl>
              <c:idx val="1"/>
              <c:layout>
                <c:manualLayout>
                  <c:x val="-8.3022000830220016E-3"/>
                  <c:y val="-2.1171489061397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FE-490C-A7FD-6D4CEF3A485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Tabelle1!$J$16:$J$18</c:f>
              <c:strCache>
                <c:ptCount val="3"/>
                <c:pt idx="0">
                  <c:v>Anderer Bezirk </c:v>
                </c:pt>
                <c:pt idx="1">
                  <c:v>Krems Bezirk</c:v>
                </c:pt>
                <c:pt idx="2">
                  <c:v>Krems Stadt</c:v>
                </c:pt>
              </c:strCache>
            </c:strRef>
          </c:cat>
          <c:val>
            <c:numRef>
              <c:f>Tabelle1!$L$16:$L$18</c:f>
              <c:numCache>
                <c:formatCode>0%</c:formatCode>
                <c:ptCount val="3"/>
                <c:pt idx="0">
                  <c:v>0.37</c:v>
                </c:pt>
                <c:pt idx="1">
                  <c:v>0.19</c:v>
                </c:pt>
                <c:pt idx="2">
                  <c:v>0.44</c:v>
                </c:pt>
              </c:numCache>
            </c:numRef>
          </c:val>
          <c:extLst>
            <c:ext xmlns:c16="http://schemas.microsoft.com/office/drawing/2014/chart" uri="{C3380CC4-5D6E-409C-BE32-E72D297353CC}">
              <c16:uniqueId val="{00000002-54FE-490C-A7FD-6D4CEF3A4852}"/>
            </c:ext>
          </c:extLst>
        </c:ser>
        <c:dLbls>
          <c:showLegendKey val="0"/>
          <c:showVal val="0"/>
          <c:showCatName val="0"/>
          <c:showSerName val="0"/>
          <c:showPercent val="0"/>
          <c:showBubbleSize val="0"/>
        </c:dLbls>
        <c:gapWidth val="182"/>
        <c:axId val="553283240"/>
        <c:axId val="553284224"/>
      </c:barChart>
      <c:catAx>
        <c:axId val="553283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553284224"/>
        <c:crosses val="autoZero"/>
        <c:auto val="1"/>
        <c:lblAlgn val="ctr"/>
        <c:lblOffset val="100"/>
        <c:noMultiLvlLbl val="0"/>
      </c:catAx>
      <c:valAx>
        <c:axId val="553284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553283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sz="1600" b="1" dirty="0"/>
              <a:t>Wohnort nach Auszug</a:t>
            </a:r>
          </a:p>
          <a:p>
            <a:pPr>
              <a:defRPr/>
            </a:pPr>
            <a:r>
              <a:rPr lang="de-AT" sz="1000" b="0" i="0" u="none" strike="noStrike" baseline="0" dirty="0">
                <a:effectLst/>
              </a:rPr>
              <a:t>Angaben in Prozent (n=28)</a:t>
            </a:r>
            <a:endParaRPr lang="de-AT"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44-443D-B36A-A9EDE04626A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344-443D-B36A-A9EDE04626A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344-443D-B36A-A9EDE04626A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Tabelle1!$N$37:$P$37</c:f>
              <c:strCache>
                <c:ptCount val="3"/>
                <c:pt idx="0">
                  <c:v>Krems</c:v>
                </c:pt>
                <c:pt idx="1">
                  <c:v>anderer Bezirk (NÖ)</c:v>
                </c:pt>
                <c:pt idx="2">
                  <c:v>keine Info </c:v>
                </c:pt>
              </c:strCache>
            </c:strRef>
          </c:cat>
          <c:val>
            <c:numRef>
              <c:f>Tabelle1!$N$38:$P$38</c:f>
              <c:numCache>
                <c:formatCode>0%</c:formatCode>
                <c:ptCount val="3"/>
                <c:pt idx="0">
                  <c:v>0.68</c:v>
                </c:pt>
                <c:pt idx="1">
                  <c:v>0.18</c:v>
                </c:pt>
                <c:pt idx="2">
                  <c:v>0.14000000000000001</c:v>
                </c:pt>
              </c:numCache>
            </c:numRef>
          </c:val>
          <c:extLst>
            <c:ext xmlns:c16="http://schemas.microsoft.com/office/drawing/2014/chart" uri="{C3380CC4-5D6E-409C-BE32-E72D297353CC}">
              <c16:uniqueId val="{00000006-6344-443D-B36A-A9EDE04626A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sz="1600" b="1" dirty="0"/>
              <a:t>Wohnsituation nach Auszug </a:t>
            </a:r>
          </a:p>
          <a:p>
            <a:pPr>
              <a:defRPr/>
            </a:pPr>
            <a:r>
              <a:rPr lang="de-AT" sz="1000" dirty="0"/>
              <a:t>Angaben in Prozent</a:t>
            </a:r>
            <a:r>
              <a:rPr lang="de-AT" sz="1000" baseline="0" dirty="0"/>
              <a:t> (n=28)</a:t>
            </a:r>
            <a:endParaRPr lang="de-AT"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A8-4AEE-9D42-8E775BF30E2C}"/>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AA8-4AEE-9D42-8E775BF30E2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AA8-4AEE-9D42-8E775BF30E2C}"/>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BAA8-4AEE-9D42-8E775BF30E2C}"/>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BAA8-4AEE-9D42-8E775BF30E2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Tabelle1!$I$37:$M$37</c:f>
              <c:strCache>
                <c:ptCount val="5"/>
                <c:pt idx="0">
                  <c:v>Eigene Wohnung</c:v>
                </c:pt>
                <c:pt idx="1">
                  <c:v>mit Partner</c:v>
                </c:pt>
                <c:pt idx="2">
                  <c:v>Eltern/Angehörige</c:v>
                </c:pt>
                <c:pt idx="3">
                  <c:v>andere Einrichtung</c:v>
                </c:pt>
                <c:pt idx="4">
                  <c:v>keine Info</c:v>
                </c:pt>
              </c:strCache>
            </c:strRef>
          </c:cat>
          <c:val>
            <c:numRef>
              <c:f>Tabelle1!$I$38:$M$38</c:f>
              <c:numCache>
                <c:formatCode>0%</c:formatCode>
                <c:ptCount val="5"/>
                <c:pt idx="0">
                  <c:v>0.55000000000000004</c:v>
                </c:pt>
                <c:pt idx="1">
                  <c:v>0.18</c:v>
                </c:pt>
                <c:pt idx="2">
                  <c:v>7.0000000000000007E-2</c:v>
                </c:pt>
                <c:pt idx="3">
                  <c:v>0.11</c:v>
                </c:pt>
                <c:pt idx="4">
                  <c:v>0.11</c:v>
                </c:pt>
              </c:numCache>
            </c:numRef>
          </c:val>
          <c:extLst>
            <c:ext xmlns:c16="http://schemas.microsoft.com/office/drawing/2014/chart" uri="{C3380CC4-5D6E-409C-BE32-E72D297353CC}">
              <c16:uniqueId val="{0000000A-BAA8-4AEE-9D42-8E775BF30E2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sz="1600" b="1" dirty="0"/>
              <a:t>Berufssituation nach Auszug</a:t>
            </a:r>
          </a:p>
          <a:p>
            <a:pPr>
              <a:defRPr/>
            </a:pPr>
            <a:r>
              <a:rPr lang="de-AT" sz="1000" dirty="0"/>
              <a:t>Angaben in Prozent (n=28)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F8-43B6-BC4D-EE302FE57F8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8F8-43B6-BC4D-EE302FE57F8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8F8-43B6-BC4D-EE302FE57F81}"/>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98F8-43B6-BC4D-EE302FE57F81}"/>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98F8-43B6-BC4D-EE302FE57F81}"/>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98F8-43B6-BC4D-EE302FE57F8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Tabelle1!$B$50:$G$50</c:f>
              <c:strCache>
                <c:ptCount val="6"/>
                <c:pt idx="0">
                  <c:v>Berufstätig</c:v>
                </c:pt>
                <c:pt idx="1">
                  <c:v>AMS/BMS/Notstandshilfe</c:v>
                </c:pt>
                <c:pt idx="2">
                  <c:v>Karenz</c:v>
                </c:pt>
                <c:pt idx="3">
                  <c:v>Pension</c:v>
                </c:pt>
                <c:pt idx="4">
                  <c:v>Alimente</c:v>
                </c:pt>
                <c:pt idx="5">
                  <c:v>Keine Info </c:v>
                </c:pt>
              </c:strCache>
            </c:strRef>
          </c:cat>
          <c:val>
            <c:numRef>
              <c:f>Tabelle1!$B$51:$G$51</c:f>
              <c:numCache>
                <c:formatCode>0%</c:formatCode>
                <c:ptCount val="6"/>
                <c:pt idx="0">
                  <c:v>0.21</c:v>
                </c:pt>
                <c:pt idx="1">
                  <c:v>0.25</c:v>
                </c:pt>
                <c:pt idx="2">
                  <c:v>0.25</c:v>
                </c:pt>
                <c:pt idx="3">
                  <c:v>0.14000000000000001</c:v>
                </c:pt>
                <c:pt idx="4">
                  <c:v>0.04</c:v>
                </c:pt>
                <c:pt idx="5">
                  <c:v>0.11</c:v>
                </c:pt>
              </c:numCache>
            </c:numRef>
          </c:val>
          <c:extLst>
            <c:ext xmlns:c16="http://schemas.microsoft.com/office/drawing/2014/chart" uri="{C3380CC4-5D6E-409C-BE32-E72D297353CC}">
              <c16:uniqueId val="{0000000C-98F8-43B6-BC4D-EE302FE57F8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DB40B26E-BDC3-4886-8BB5-51B8E9D2E00D}" type="datetimeFigureOut">
              <a:rPr lang="de-AT" smtClean="0"/>
              <a:t>20.01.2020</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422204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B40B26E-BDC3-4886-8BB5-51B8E9D2E00D}" type="datetimeFigureOut">
              <a:rPr lang="de-AT" smtClean="0"/>
              <a:t>20.01.2020</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29014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B40B26E-BDC3-4886-8BB5-51B8E9D2E00D}" type="datetimeFigureOut">
              <a:rPr lang="de-AT" smtClean="0"/>
              <a:t>20.01.2020</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76306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B40B26E-BDC3-4886-8BB5-51B8E9D2E00D}" type="datetimeFigureOut">
              <a:rPr lang="de-AT" smtClean="0"/>
              <a:t>20.01.2020</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253108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B40B26E-BDC3-4886-8BB5-51B8E9D2E00D}" type="datetimeFigureOut">
              <a:rPr lang="de-AT" smtClean="0"/>
              <a:t>20.01.2020</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325048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DB40B26E-BDC3-4886-8BB5-51B8E9D2E00D}" type="datetimeFigureOut">
              <a:rPr lang="de-AT" smtClean="0"/>
              <a:t>20.01.2020</a:t>
            </a:fld>
            <a:endParaRPr lang="de-AT"/>
          </a:p>
        </p:txBody>
      </p:sp>
      <p:sp>
        <p:nvSpPr>
          <p:cNvPr id="9" name="Footer Placeholder 8"/>
          <p:cNvSpPr>
            <a:spLocks noGrp="1"/>
          </p:cNvSpPr>
          <p:nvPr>
            <p:ph type="ftr" sz="quarter" idx="11"/>
          </p:nvPr>
        </p:nvSpPr>
        <p:spPr/>
        <p:txBody>
          <a:bodyPr/>
          <a:lstStyle/>
          <a:p>
            <a:endParaRPr lang="de-AT"/>
          </a:p>
        </p:txBody>
      </p:sp>
      <p:sp>
        <p:nvSpPr>
          <p:cNvPr id="10" name="Slide Number Placeholder 9"/>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332868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1"/>
          <p:cNvSpPr>
            <a:spLocks noGrp="1"/>
          </p:cNvSpPr>
          <p:nvPr>
            <p:ph type="dt" sz="half" idx="10"/>
          </p:nvPr>
        </p:nvSpPr>
        <p:spPr/>
        <p:txBody>
          <a:bodyPr/>
          <a:lstStyle/>
          <a:p>
            <a:fld id="{DB40B26E-BDC3-4886-8BB5-51B8E9D2E00D}" type="datetimeFigureOut">
              <a:rPr lang="de-AT" smtClean="0"/>
              <a:t>20.01.2020</a:t>
            </a:fld>
            <a:endParaRPr lang="de-AT"/>
          </a:p>
        </p:txBody>
      </p:sp>
      <p:sp>
        <p:nvSpPr>
          <p:cNvPr id="11" name="Footer Placeholder 10"/>
          <p:cNvSpPr>
            <a:spLocks noGrp="1"/>
          </p:cNvSpPr>
          <p:nvPr>
            <p:ph type="ftr" sz="quarter" idx="11"/>
          </p:nvPr>
        </p:nvSpPr>
        <p:spPr/>
        <p:txBody>
          <a:bodyPr/>
          <a:lstStyle/>
          <a:p>
            <a:endParaRPr lang="de-AT"/>
          </a:p>
        </p:txBody>
      </p:sp>
      <p:sp>
        <p:nvSpPr>
          <p:cNvPr id="12" name="Slide Number Placeholder 11"/>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341040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2" name="Date Placeholder 1"/>
          <p:cNvSpPr>
            <a:spLocks noGrp="1"/>
          </p:cNvSpPr>
          <p:nvPr>
            <p:ph type="dt" sz="half" idx="10"/>
          </p:nvPr>
        </p:nvSpPr>
        <p:spPr/>
        <p:txBody>
          <a:bodyPr/>
          <a:lstStyle/>
          <a:p>
            <a:fld id="{DB40B26E-BDC3-4886-8BB5-51B8E9D2E00D}" type="datetimeFigureOut">
              <a:rPr lang="de-AT" smtClean="0"/>
              <a:t>20.01.2020</a:t>
            </a:fld>
            <a:endParaRPr lang="de-AT"/>
          </a:p>
        </p:txBody>
      </p:sp>
      <p:sp>
        <p:nvSpPr>
          <p:cNvPr id="7" name="Footer Placeholder 6"/>
          <p:cNvSpPr>
            <a:spLocks noGrp="1"/>
          </p:cNvSpPr>
          <p:nvPr>
            <p:ph type="ftr" sz="quarter" idx="11"/>
          </p:nvPr>
        </p:nvSpPr>
        <p:spPr/>
        <p:txBody>
          <a:bodyPr/>
          <a:lstStyle/>
          <a:p>
            <a:endParaRPr lang="de-AT"/>
          </a:p>
        </p:txBody>
      </p:sp>
      <p:sp>
        <p:nvSpPr>
          <p:cNvPr id="8" name="Slide Number Placeholder 7"/>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347361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40B26E-BDC3-4886-8BB5-51B8E9D2E00D}" type="datetimeFigureOut">
              <a:rPr lang="de-AT" smtClean="0"/>
              <a:t>20.01.2020</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151567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DB40B26E-BDC3-4886-8BB5-51B8E9D2E00D}" type="datetimeFigureOut">
              <a:rPr lang="de-AT" smtClean="0"/>
              <a:t>20.01.2020</a:t>
            </a:fld>
            <a:endParaRPr lang="de-AT"/>
          </a:p>
        </p:txBody>
      </p:sp>
      <p:sp>
        <p:nvSpPr>
          <p:cNvPr id="9" name="Footer Placeholder 8"/>
          <p:cNvSpPr>
            <a:spLocks noGrp="1"/>
          </p:cNvSpPr>
          <p:nvPr>
            <p:ph type="ftr" sz="quarter" idx="11"/>
          </p:nvPr>
        </p:nvSpPr>
        <p:spPr/>
        <p:txBody>
          <a:bodyPr/>
          <a:lstStyle/>
          <a:p>
            <a:endParaRPr lang="de-AT"/>
          </a:p>
        </p:txBody>
      </p:sp>
      <p:sp>
        <p:nvSpPr>
          <p:cNvPr id="10" name="Slide Number Placeholder 9"/>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127057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DB40B26E-BDC3-4886-8BB5-51B8E9D2E00D}" type="datetimeFigureOut">
              <a:rPr lang="de-AT" smtClean="0"/>
              <a:t>20.01.2020</a:t>
            </a:fld>
            <a:endParaRPr lang="de-AT"/>
          </a:p>
        </p:txBody>
      </p:sp>
      <p:sp>
        <p:nvSpPr>
          <p:cNvPr id="9" name="Footer Placeholder 8"/>
          <p:cNvSpPr>
            <a:spLocks noGrp="1"/>
          </p:cNvSpPr>
          <p:nvPr>
            <p:ph type="ftr" sz="quarter" idx="11"/>
          </p:nvPr>
        </p:nvSpPr>
        <p:spPr>
          <a:xfrm>
            <a:off x="3499101" y="6356350"/>
            <a:ext cx="5911517" cy="365125"/>
          </a:xfrm>
        </p:spPr>
        <p:txBody>
          <a:bodyPr/>
          <a:lstStyle/>
          <a:p>
            <a:endParaRPr lang="de-AT"/>
          </a:p>
        </p:txBody>
      </p:sp>
      <p:sp>
        <p:nvSpPr>
          <p:cNvPr id="10" name="Slide Number Placeholder 9"/>
          <p:cNvSpPr>
            <a:spLocks noGrp="1"/>
          </p:cNvSpPr>
          <p:nvPr>
            <p:ph type="sldNum" sz="quarter" idx="12"/>
          </p:nvPr>
        </p:nvSpPr>
        <p:spPr/>
        <p:txBody>
          <a:bodyPr/>
          <a:lstStyle/>
          <a:p>
            <a:fld id="{812B287F-0702-4FAD-9379-E11AC8A913E6}" type="slidenum">
              <a:rPr lang="de-AT" smtClean="0"/>
              <a:t>‹Nr.›</a:t>
            </a:fld>
            <a:endParaRPr lang="de-AT"/>
          </a:p>
        </p:txBody>
      </p:sp>
    </p:spTree>
    <p:extLst>
      <p:ext uri="{BB962C8B-B14F-4D97-AF65-F5344CB8AC3E}">
        <p14:creationId xmlns:p14="http://schemas.microsoft.com/office/powerpoint/2010/main" val="105273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B40B26E-BDC3-4886-8BB5-51B8E9D2E00D}" type="datetimeFigureOut">
              <a:rPr lang="de-AT" smtClean="0"/>
              <a:t>20.01.2020</a:t>
            </a:fld>
            <a:endParaRPr lang="de-A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de-A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12B287F-0702-4FAD-9379-E11AC8A913E6}" type="slidenum">
              <a:rPr lang="de-AT" smtClean="0"/>
              <a:t>‹Nr.›</a:t>
            </a:fld>
            <a:endParaRPr lang="de-AT"/>
          </a:p>
        </p:txBody>
      </p:sp>
    </p:spTree>
    <p:extLst>
      <p:ext uri="{BB962C8B-B14F-4D97-AF65-F5344CB8AC3E}">
        <p14:creationId xmlns:p14="http://schemas.microsoft.com/office/powerpoint/2010/main" val="3286920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E637A-1710-4279-BFAF-BF5C36BE551D}"/>
              </a:ext>
            </a:extLst>
          </p:cNvPr>
          <p:cNvSpPr>
            <a:spLocks noGrp="1"/>
          </p:cNvSpPr>
          <p:nvPr>
            <p:ph type="ctrTitle"/>
          </p:nvPr>
        </p:nvSpPr>
        <p:spPr/>
        <p:txBody>
          <a:bodyPr/>
          <a:lstStyle/>
          <a:p>
            <a:r>
              <a:rPr lang="de-DE" dirty="0"/>
              <a:t>Lilith Wohnzimmer neu</a:t>
            </a:r>
            <a:endParaRPr lang="de-AT" dirty="0"/>
          </a:p>
        </p:txBody>
      </p:sp>
      <p:sp>
        <p:nvSpPr>
          <p:cNvPr id="3" name="Untertitel 2">
            <a:extLst>
              <a:ext uri="{FF2B5EF4-FFF2-40B4-BE49-F238E27FC236}">
                <a16:creationId xmlns:a16="http://schemas.microsoft.com/office/drawing/2014/main" id="{10AEA17C-87B3-43BD-B75B-5B2D1B928AC6}"/>
              </a:ext>
            </a:extLst>
          </p:cNvPr>
          <p:cNvSpPr>
            <a:spLocks noGrp="1"/>
          </p:cNvSpPr>
          <p:nvPr>
            <p:ph type="subTitle" idx="1"/>
          </p:nvPr>
        </p:nvSpPr>
        <p:spPr/>
        <p:txBody>
          <a:bodyPr/>
          <a:lstStyle/>
          <a:p>
            <a:r>
              <a:rPr lang="de-DE" dirty="0"/>
              <a:t>21.01.2020</a:t>
            </a:r>
            <a:endParaRPr lang="de-AT" dirty="0"/>
          </a:p>
        </p:txBody>
      </p:sp>
      <p:pic>
        <p:nvPicPr>
          <p:cNvPr id="6" name="Grafik 5">
            <a:extLst>
              <a:ext uri="{FF2B5EF4-FFF2-40B4-BE49-F238E27FC236}">
                <a16:creationId xmlns:a16="http://schemas.microsoft.com/office/drawing/2014/main" id="{00FEB098-A043-49AA-B99D-0610F054310D}"/>
              </a:ext>
            </a:extLst>
          </p:cNvPr>
          <p:cNvPicPr>
            <a:picLocks noChangeAspect="1"/>
          </p:cNvPicPr>
          <p:nvPr/>
        </p:nvPicPr>
        <p:blipFill>
          <a:blip r:embed="rId2"/>
          <a:stretch>
            <a:fillRect/>
          </a:stretch>
        </p:blipFill>
        <p:spPr>
          <a:xfrm>
            <a:off x="9266294" y="756387"/>
            <a:ext cx="2925705" cy="3396892"/>
          </a:xfrm>
          <a:prstGeom prst="rect">
            <a:avLst/>
          </a:prstGeom>
        </p:spPr>
      </p:pic>
      <p:pic>
        <p:nvPicPr>
          <p:cNvPr id="7" name="Grafik 6">
            <a:extLst>
              <a:ext uri="{FF2B5EF4-FFF2-40B4-BE49-F238E27FC236}">
                <a16:creationId xmlns:a16="http://schemas.microsoft.com/office/drawing/2014/main" id="{2512C259-09F1-4EE4-8DA6-89C550AE3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294" y="4153280"/>
            <a:ext cx="2925705" cy="1948334"/>
          </a:xfrm>
          <a:prstGeom prst="rect">
            <a:avLst/>
          </a:prstGeom>
        </p:spPr>
      </p:pic>
    </p:spTree>
    <p:extLst>
      <p:ext uri="{BB962C8B-B14F-4D97-AF65-F5344CB8AC3E}">
        <p14:creationId xmlns:p14="http://schemas.microsoft.com/office/powerpoint/2010/main" val="19393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Finanzierung</a:t>
            </a:r>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lstStyle/>
          <a:p>
            <a:endParaRPr lang="de-AT" dirty="0"/>
          </a:p>
          <a:p>
            <a:pPr marL="0" indent="0">
              <a:buNone/>
            </a:pPr>
            <a:r>
              <a:rPr lang="de-AT" dirty="0"/>
              <a:t>Ausfinanzierung durch:</a:t>
            </a:r>
          </a:p>
          <a:p>
            <a:r>
              <a:rPr lang="de-AT" dirty="0"/>
              <a:t>Amt der Niederösterreichischen Landesregierung (Abteilung Soziales GS5 ) </a:t>
            </a:r>
          </a:p>
          <a:p>
            <a:r>
              <a:rPr lang="de-AT" dirty="0"/>
              <a:t>Stadt Krems und Gemeinden</a:t>
            </a:r>
          </a:p>
          <a:p>
            <a:r>
              <a:rPr lang="de-AT" dirty="0"/>
              <a:t>Wohnkostenbeiträge (entsprechend den Standards der BMS)</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41D95296-FCDC-4510-9F0C-6F1F8D5073F8}"/>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326165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Status Quo</a:t>
            </a:r>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lstStyle/>
          <a:p>
            <a:endParaRPr lang="de-AT" dirty="0"/>
          </a:p>
          <a:p>
            <a:r>
              <a:rPr lang="de-AT" b="1" dirty="0"/>
              <a:t>Wohngemeinschaft</a:t>
            </a:r>
          </a:p>
          <a:p>
            <a:r>
              <a:rPr lang="de-AT" dirty="0"/>
              <a:t>6 Zimmer</a:t>
            </a:r>
          </a:p>
          <a:p>
            <a:r>
              <a:rPr lang="de-AT" dirty="0"/>
              <a:t>Küche</a:t>
            </a:r>
          </a:p>
          <a:p>
            <a:r>
              <a:rPr lang="de-AT" dirty="0"/>
              <a:t>Gemeinschaftsraum</a:t>
            </a:r>
          </a:p>
          <a:p>
            <a:r>
              <a:rPr lang="de-AT" dirty="0"/>
              <a:t>2 Bäder</a:t>
            </a:r>
          </a:p>
          <a:p>
            <a:endParaRPr lang="de-AT" dirty="0"/>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E24EEC91-8696-4CDF-8A8E-740D74CD40D5}"/>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231550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normAutofit/>
          </a:bodyPr>
          <a:lstStyle/>
          <a:p>
            <a:r>
              <a:rPr lang="de-AT" dirty="0"/>
              <a:t>Auslastung</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graphicFrame>
        <p:nvGraphicFramePr>
          <p:cNvPr id="5" name="Inhaltsplatzhalter 4">
            <a:extLst>
              <a:ext uri="{FF2B5EF4-FFF2-40B4-BE49-F238E27FC236}">
                <a16:creationId xmlns:a16="http://schemas.microsoft.com/office/drawing/2014/main" id="{3DD7B5C2-5EA6-4FB7-B135-FFB011D08E1E}"/>
              </a:ext>
            </a:extLst>
          </p:cNvPr>
          <p:cNvGraphicFramePr>
            <a:graphicFrameLocks noGrp="1"/>
          </p:cNvGraphicFramePr>
          <p:nvPr>
            <p:ph idx="1"/>
            <p:extLst>
              <p:ext uri="{D42A27DB-BD31-4B8C-83A1-F6EECF244321}">
                <p14:modId xmlns:p14="http://schemas.microsoft.com/office/powerpoint/2010/main" val="3737195871"/>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pic>
        <p:nvPicPr>
          <p:cNvPr id="6" name="Grafik 5">
            <a:extLst>
              <a:ext uri="{FF2B5EF4-FFF2-40B4-BE49-F238E27FC236}">
                <a16:creationId xmlns:a16="http://schemas.microsoft.com/office/drawing/2014/main" id="{20B5320E-0674-4797-B95B-E8A29176D6B7}"/>
              </a:ext>
            </a:extLst>
          </p:cNvPr>
          <p:cNvPicPr>
            <a:picLocks noChangeAspect="1"/>
          </p:cNvPicPr>
          <p:nvPr/>
        </p:nvPicPr>
        <p:blipFill>
          <a:blip r:embed="rId4"/>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283357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a:xfrm>
            <a:off x="252919" y="1132226"/>
            <a:ext cx="2947482" cy="4601183"/>
          </a:xfrm>
        </p:spPr>
        <p:txBody>
          <a:bodyPr>
            <a:normAutofit/>
          </a:bodyPr>
          <a:lstStyle/>
          <a:p>
            <a:r>
              <a:rPr lang="de-AT" dirty="0"/>
              <a:t>Verweildauer</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D3904C66-3DCB-4D62-922B-DF8EE3C59796}"/>
              </a:ext>
            </a:extLst>
          </p:cNvPr>
          <p:cNvPicPr>
            <a:picLocks noChangeAspect="1"/>
          </p:cNvPicPr>
          <p:nvPr/>
        </p:nvPicPr>
        <p:blipFill>
          <a:blip r:embed="rId3"/>
          <a:stretch>
            <a:fillRect/>
          </a:stretch>
        </p:blipFill>
        <p:spPr>
          <a:xfrm rot="10800000">
            <a:off x="11767127" y="739473"/>
            <a:ext cx="424873" cy="4140375"/>
          </a:xfrm>
          <a:prstGeom prst="rect">
            <a:avLst/>
          </a:prstGeom>
        </p:spPr>
      </p:pic>
      <p:graphicFrame>
        <p:nvGraphicFramePr>
          <p:cNvPr id="6" name="Inhaltsplatzhalter 5">
            <a:extLst>
              <a:ext uri="{FF2B5EF4-FFF2-40B4-BE49-F238E27FC236}">
                <a16:creationId xmlns:a16="http://schemas.microsoft.com/office/drawing/2014/main" id="{F97D0E77-0D59-460B-9E6F-3C1BB25ACF6B}"/>
              </a:ext>
            </a:extLst>
          </p:cNvPr>
          <p:cNvGraphicFramePr>
            <a:graphicFrameLocks noGrp="1"/>
          </p:cNvGraphicFramePr>
          <p:nvPr>
            <p:ph idx="1"/>
            <p:extLst>
              <p:ext uri="{D42A27DB-BD31-4B8C-83A1-F6EECF244321}">
                <p14:modId xmlns:p14="http://schemas.microsoft.com/office/powerpoint/2010/main" val="2201159534"/>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36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normAutofit/>
          </a:bodyPr>
          <a:lstStyle/>
          <a:p>
            <a:r>
              <a:rPr lang="de-AT" dirty="0"/>
              <a:t>BMS-Bezieherinnen</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graphicFrame>
        <p:nvGraphicFramePr>
          <p:cNvPr id="5" name="Inhaltsplatzhalter 4">
            <a:extLst>
              <a:ext uri="{FF2B5EF4-FFF2-40B4-BE49-F238E27FC236}">
                <a16:creationId xmlns:a16="http://schemas.microsoft.com/office/drawing/2014/main" id="{E0D7A8D2-3912-4564-9502-815303D14A88}"/>
              </a:ext>
            </a:extLst>
          </p:cNvPr>
          <p:cNvGraphicFramePr>
            <a:graphicFrameLocks noGrp="1"/>
          </p:cNvGraphicFramePr>
          <p:nvPr>
            <p:ph idx="1"/>
            <p:extLst>
              <p:ext uri="{D42A27DB-BD31-4B8C-83A1-F6EECF244321}">
                <p14:modId xmlns:p14="http://schemas.microsoft.com/office/powerpoint/2010/main" val="475553038"/>
              </p:ext>
            </p:extLst>
          </p:nvPr>
        </p:nvGraphicFramePr>
        <p:xfrm>
          <a:off x="3868738" y="2661112"/>
          <a:ext cx="7315200" cy="34324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e 5">
            <a:extLst>
              <a:ext uri="{FF2B5EF4-FFF2-40B4-BE49-F238E27FC236}">
                <a16:creationId xmlns:a16="http://schemas.microsoft.com/office/drawing/2014/main" id="{70F61D6F-A353-47C3-AC33-82DE7535A494}"/>
              </a:ext>
            </a:extLst>
          </p:cNvPr>
          <p:cNvGraphicFramePr>
            <a:graphicFrameLocks noGrp="1"/>
          </p:cNvGraphicFramePr>
          <p:nvPr>
            <p:extLst>
              <p:ext uri="{D42A27DB-BD31-4B8C-83A1-F6EECF244321}">
                <p14:modId xmlns:p14="http://schemas.microsoft.com/office/powerpoint/2010/main" val="126336137"/>
              </p:ext>
            </p:extLst>
          </p:nvPr>
        </p:nvGraphicFramePr>
        <p:xfrm>
          <a:off x="3868738" y="375004"/>
          <a:ext cx="7315200" cy="2339721"/>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557274758"/>
                    </a:ext>
                  </a:extLst>
                </a:gridCol>
                <a:gridCol w="1828800">
                  <a:extLst>
                    <a:ext uri="{9D8B030D-6E8A-4147-A177-3AD203B41FA5}">
                      <a16:colId xmlns:a16="http://schemas.microsoft.com/office/drawing/2014/main" val="3280073178"/>
                    </a:ext>
                  </a:extLst>
                </a:gridCol>
                <a:gridCol w="1828800">
                  <a:extLst>
                    <a:ext uri="{9D8B030D-6E8A-4147-A177-3AD203B41FA5}">
                      <a16:colId xmlns:a16="http://schemas.microsoft.com/office/drawing/2014/main" val="1085867257"/>
                    </a:ext>
                  </a:extLst>
                </a:gridCol>
                <a:gridCol w="1828800">
                  <a:extLst>
                    <a:ext uri="{9D8B030D-6E8A-4147-A177-3AD203B41FA5}">
                      <a16:colId xmlns:a16="http://schemas.microsoft.com/office/drawing/2014/main" val="3416220922"/>
                    </a:ext>
                  </a:extLst>
                </a:gridCol>
              </a:tblGrid>
              <a:tr h="0">
                <a:tc>
                  <a:txBody>
                    <a:bodyPr/>
                    <a:lstStyle/>
                    <a:p>
                      <a:pPr>
                        <a:lnSpc>
                          <a:spcPct val="115000"/>
                        </a:lnSpc>
                        <a:spcAft>
                          <a:spcPts val="0"/>
                        </a:spcAft>
                      </a:pPr>
                      <a:r>
                        <a:rPr lang="de-AT" sz="1000">
                          <a:effectLst/>
                        </a:rPr>
                        <a:t>BMS Mindeststandard 2019</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pPr>
                      <a:endParaRPr lang="de-AT" sz="1000">
                        <a:effectLst/>
                        <a:latin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pPr>
                      <a:endParaRPr lang="de-AT" sz="1000">
                        <a:effectLst/>
                        <a:latin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pPr>
                      <a:endParaRPr lang="de-AT" sz="100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98278247"/>
                  </a:ext>
                </a:extLst>
              </a:tr>
              <a:tr h="0">
                <a:tc>
                  <a:txBody>
                    <a:bodyPr/>
                    <a:lstStyle/>
                    <a:p>
                      <a:pPr>
                        <a:lnSpc>
                          <a:spcPct val="115000"/>
                        </a:lnSpc>
                        <a:spcAft>
                          <a:spcPts val="0"/>
                        </a:spcAft>
                      </a:pPr>
                      <a:r>
                        <a:rPr lang="de-AT" sz="1000">
                          <a:effectLst/>
                        </a:rPr>
                        <a:t>Personenkreis</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Leben</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Wohnen</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Summe</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88681537"/>
                  </a:ext>
                </a:extLst>
              </a:tr>
              <a:tr h="0">
                <a:tc>
                  <a:txBody>
                    <a:bodyPr/>
                    <a:lstStyle/>
                    <a:p>
                      <a:pPr>
                        <a:lnSpc>
                          <a:spcPct val="115000"/>
                        </a:lnSpc>
                        <a:spcAft>
                          <a:spcPts val="0"/>
                        </a:spcAft>
                      </a:pPr>
                      <a:r>
                        <a:rPr lang="de-AT" sz="1000" dirty="0">
                          <a:effectLst/>
                        </a:rPr>
                        <a:t>Alleinstehende/Alleinerziehende Person 100 %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dirty="0">
                          <a:effectLst/>
                        </a:rPr>
                        <a:t>€ 664,10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€ 221,37</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€ 885,47</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74878987"/>
                  </a:ext>
                </a:extLst>
              </a:tr>
              <a:tr h="0">
                <a:tc>
                  <a:txBody>
                    <a:bodyPr/>
                    <a:lstStyle/>
                    <a:p>
                      <a:pPr>
                        <a:lnSpc>
                          <a:spcPct val="115000"/>
                        </a:lnSpc>
                        <a:spcAft>
                          <a:spcPts val="0"/>
                        </a:spcAft>
                      </a:pPr>
                      <a:r>
                        <a:rPr lang="de-AT" sz="1000">
                          <a:effectLst/>
                        </a:rPr>
                        <a:t>Ehepaar/Lebensgefährten im gem. Haushalt 150 %</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dirty="0">
                          <a:effectLst/>
                        </a:rPr>
                        <a:t>€ 996,16</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€ 332,04</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€ 1.328,20</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07772674"/>
                  </a:ext>
                </a:extLst>
              </a:tr>
              <a:tr h="0">
                <a:tc>
                  <a:txBody>
                    <a:bodyPr/>
                    <a:lstStyle/>
                    <a:p>
                      <a:pPr>
                        <a:lnSpc>
                          <a:spcPct val="115000"/>
                        </a:lnSpc>
                        <a:spcAft>
                          <a:spcPts val="0"/>
                        </a:spcAft>
                      </a:pPr>
                      <a:r>
                        <a:rPr lang="de-AT" sz="1000">
                          <a:effectLst/>
                        </a:rPr>
                        <a:t>zusätzlich unterhaltsberechtigte volljährige Person 50 %</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€ 332,06</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€ 110,68</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rPr>
                        <a:t>€ 442,74</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99570546"/>
                  </a:ext>
                </a:extLst>
              </a:tr>
              <a:tr h="0">
                <a:tc>
                  <a:txBody>
                    <a:bodyPr/>
                    <a:lstStyle/>
                    <a:p>
                      <a:pPr>
                        <a:lnSpc>
                          <a:spcPct val="115000"/>
                        </a:lnSpc>
                        <a:spcAft>
                          <a:spcPts val="0"/>
                        </a:spcAft>
                      </a:pPr>
                      <a:r>
                        <a:rPr lang="de-AT" sz="1000" dirty="0">
                          <a:solidFill>
                            <a:schemeClr val="tx1"/>
                          </a:solidFill>
                          <a:effectLst/>
                          <a:highlight>
                            <a:srgbClr val="FFFF00"/>
                          </a:highlight>
                        </a:rPr>
                        <a:t>Volljährige Person in Haushaltsgemeinschaft 75 %</a:t>
                      </a:r>
                      <a:endParaRPr lang="de-A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highlight>
                            <a:srgbClr val="FFFF00"/>
                          </a:highlight>
                        </a:rPr>
                        <a:t>€ 498,08</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highlight>
                            <a:srgbClr val="FFFF00"/>
                          </a:highlight>
                        </a:rPr>
                        <a:t>€ 166,02</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a:effectLst/>
                          <a:highlight>
                            <a:srgbClr val="FFFF00"/>
                          </a:highlight>
                        </a:rPr>
                        <a:t>€ 664,10</a:t>
                      </a:r>
                      <a:endParaRPr lang="de-AT"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55184633"/>
                  </a:ext>
                </a:extLst>
              </a:tr>
              <a:tr h="0">
                <a:tc>
                  <a:txBody>
                    <a:bodyPr/>
                    <a:lstStyle/>
                    <a:p>
                      <a:pPr>
                        <a:lnSpc>
                          <a:spcPct val="115000"/>
                        </a:lnSpc>
                        <a:spcAft>
                          <a:spcPts val="0"/>
                        </a:spcAft>
                      </a:pPr>
                      <a:r>
                        <a:rPr lang="de-AT" sz="1000" dirty="0">
                          <a:effectLst/>
                        </a:rPr>
                        <a:t>Minderjährige Person mit Anspruch auf Familienbeihilfe 23 %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dirty="0">
                          <a:effectLst/>
                        </a:rPr>
                        <a:t>€ 152,75</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dirty="0">
                          <a:effectLst/>
                        </a:rPr>
                        <a:t>€ 50,91</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0"/>
                        </a:spcAft>
                      </a:pPr>
                      <a:r>
                        <a:rPr lang="de-AT" sz="1000" dirty="0">
                          <a:effectLst/>
                        </a:rPr>
                        <a:t>€ 203,66</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01298053"/>
                  </a:ext>
                </a:extLst>
              </a:tr>
            </a:tbl>
          </a:graphicData>
        </a:graphic>
      </p:graphicFrame>
      <p:pic>
        <p:nvPicPr>
          <p:cNvPr id="7" name="Grafik 6">
            <a:extLst>
              <a:ext uri="{FF2B5EF4-FFF2-40B4-BE49-F238E27FC236}">
                <a16:creationId xmlns:a16="http://schemas.microsoft.com/office/drawing/2014/main" id="{1DF42FCD-2812-40CC-8771-3F6AD5155EC1}"/>
              </a:ext>
            </a:extLst>
          </p:cNvPr>
          <p:cNvPicPr>
            <a:picLocks noChangeAspect="1"/>
          </p:cNvPicPr>
          <p:nvPr/>
        </p:nvPicPr>
        <p:blipFill>
          <a:blip r:embed="rId4"/>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219939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normAutofit/>
          </a:bodyPr>
          <a:lstStyle/>
          <a:p>
            <a:r>
              <a:rPr lang="de-AT" dirty="0"/>
              <a:t>Staats-bürgerschaft</a:t>
            </a:r>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lstStyle/>
          <a:p>
            <a:pPr marL="0" indent="0">
              <a:buNone/>
            </a:pPr>
            <a:endParaRPr lang="de-DE" b="1" dirty="0"/>
          </a:p>
          <a:p>
            <a:endParaRPr lang="de-DE" dirty="0"/>
          </a:p>
          <a:p>
            <a:pPr marL="0" indent="0">
              <a:buNone/>
            </a:pPr>
            <a:endParaRPr lang="de-AT" dirty="0"/>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9B9806C7-0D6B-4752-BEC9-6FBC86C55E44}"/>
              </a:ext>
            </a:extLst>
          </p:cNvPr>
          <p:cNvPicPr>
            <a:picLocks noChangeAspect="1"/>
          </p:cNvPicPr>
          <p:nvPr/>
        </p:nvPicPr>
        <p:blipFill>
          <a:blip r:embed="rId3"/>
          <a:stretch>
            <a:fillRect/>
          </a:stretch>
        </p:blipFill>
        <p:spPr>
          <a:xfrm rot="10800000">
            <a:off x="11767127" y="739473"/>
            <a:ext cx="424873" cy="4140375"/>
          </a:xfrm>
          <a:prstGeom prst="rect">
            <a:avLst/>
          </a:prstGeom>
        </p:spPr>
      </p:pic>
      <p:graphicFrame>
        <p:nvGraphicFramePr>
          <p:cNvPr id="7" name="Tabelle 6">
            <a:extLst>
              <a:ext uri="{FF2B5EF4-FFF2-40B4-BE49-F238E27FC236}">
                <a16:creationId xmlns:a16="http://schemas.microsoft.com/office/drawing/2014/main" id="{FE01A6DB-9CE7-4BED-A720-694EF2C68D78}"/>
              </a:ext>
            </a:extLst>
          </p:cNvPr>
          <p:cNvGraphicFramePr>
            <a:graphicFrameLocks noGrp="1"/>
          </p:cNvGraphicFramePr>
          <p:nvPr>
            <p:extLst>
              <p:ext uri="{D42A27DB-BD31-4B8C-83A1-F6EECF244321}">
                <p14:modId xmlns:p14="http://schemas.microsoft.com/office/powerpoint/2010/main" val="937961255"/>
              </p:ext>
            </p:extLst>
          </p:nvPr>
        </p:nvGraphicFramePr>
        <p:xfrm>
          <a:off x="3869268" y="1849136"/>
          <a:ext cx="6729320" cy="2296020"/>
        </p:xfrm>
        <a:graphic>
          <a:graphicData uri="http://schemas.openxmlformats.org/drawingml/2006/table">
            <a:tbl>
              <a:tblPr>
                <a:tableStyleId>{5C22544A-7EE6-4342-B048-85BDC9FD1C3A}</a:tableStyleId>
              </a:tblPr>
              <a:tblGrid>
                <a:gridCol w="3343230">
                  <a:extLst>
                    <a:ext uri="{9D8B030D-6E8A-4147-A177-3AD203B41FA5}">
                      <a16:colId xmlns:a16="http://schemas.microsoft.com/office/drawing/2014/main" val="3470856147"/>
                    </a:ext>
                  </a:extLst>
                </a:gridCol>
                <a:gridCol w="1628752">
                  <a:extLst>
                    <a:ext uri="{9D8B030D-6E8A-4147-A177-3AD203B41FA5}">
                      <a16:colId xmlns:a16="http://schemas.microsoft.com/office/drawing/2014/main" val="4076333457"/>
                    </a:ext>
                  </a:extLst>
                </a:gridCol>
                <a:gridCol w="1757338">
                  <a:extLst>
                    <a:ext uri="{9D8B030D-6E8A-4147-A177-3AD203B41FA5}">
                      <a16:colId xmlns:a16="http://schemas.microsoft.com/office/drawing/2014/main" val="2609656648"/>
                    </a:ext>
                  </a:extLst>
                </a:gridCol>
              </a:tblGrid>
              <a:tr h="574005">
                <a:tc>
                  <a:txBody>
                    <a:bodyPr/>
                    <a:lstStyle/>
                    <a:p>
                      <a:pPr algn="l" fontAlgn="b"/>
                      <a:endParaRPr lang="de-AT"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AT" sz="2000" b="1" u="none" strike="noStrike" dirty="0">
                          <a:effectLst/>
                        </a:rPr>
                        <a:t>2017</a:t>
                      </a:r>
                      <a:endParaRPr lang="de-AT"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AT" sz="2000" b="1" u="none" strike="noStrike" dirty="0">
                          <a:effectLst/>
                        </a:rPr>
                        <a:t>2018</a:t>
                      </a:r>
                      <a:endParaRPr lang="de-AT"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7896052"/>
                  </a:ext>
                </a:extLst>
              </a:tr>
              <a:tr h="574005">
                <a:tc>
                  <a:txBody>
                    <a:bodyPr/>
                    <a:lstStyle/>
                    <a:p>
                      <a:pPr algn="l" fontAlgn="b"/>
                      <a:r>
                        <a:rPr lang="de-AT" sz="2000" u="none" strike="noStrike">
                          <a:effectLst/>
                        </a:rPr>
                        <a:t>Österreich</a:t>
                      </a:r>
                      <a:endParaRPr lang="de-AT"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AT" sz="2000" u="none" strike="noStrike">
                          <a:effectLst/>
                        </a:rPr>
                        <a:t>65%</a:t>
                      </a:r>
                      <a:endParaRPr lang="de-AT"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AT" sz="2000" u="none" strike="noStrike">
                          <a:effectLst/>
                        </a:rPr>
                        <a:t>75%</a:t>
                      </a:r>
                      <a:endParaRPr lang="de-AT"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6686146"/>
                  </a:ext>
                </a:extLst>
              </a:tr>
              <a:tr h="574005">
                <a:tc>
                  <a:txBody>
                    <a:bodyPr/>
                    <a:lstStyle/>
                    <a:p>
                      <a:pPr algn="l" fontAlgn="b"/>
                      <a:r>
                        <a:rPr lang="de-AT" sz="2000" u="none" strike="noStrike">
                          <a:effectLst/>
                        </a:rPr>
                        <a:t>EU</a:t>
                      </a:r>
                      <a:endParaRPr lang="de-AT"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AT" sz="2000" u="none" strike="noStrike">
                          <a:effectLst/>
                        </a:rPr>
                        <a:t>29%</a:t>
                      </a:r>
                      <a:endParaRPr lang="de-AT"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AT" sz="2000" u="none" strike="noStrike">
                          <a:effectLst/>
                        </a:rPr>
                        <a:t>19%</a:t>
                      </a:r>
                      <a:endParaRPr lang="de-AT"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0838999"/>
                  </a:ext>
                </a:extLst>
              </a:tr>
              <a:tr h="574005">
                <a:tc>
                  <a:txBody>
                    <a:bodyPr/>
                    <a:lstStyle/>
                    <a:p>
                      <a:pPr algn="l" fontAlgn="b"/>
                      <a:r>
                        <a:rPr lang="de-AT" sz="2000" u="none" strike="noStrike" dirty="0">
                          <a:effectLst/>
                        </a:rPr>
                        <a:t>Drittstaaten</a:t>
                      </a:r>
                      <a:endParaRPr lang="de-AT"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AT" sz="2000" u="none" strike="noStrike" dirty="0">
                          <a:effectLst/>
                        </a:rPr>
                        <a:t>6%</a:t>
                      </a:r>
                      <a:endParaRPr lang="de-AT"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AT" sz="2000" u="none" strike="noStrike" dirty="0">
                          <a:effectLst/>
                        </a:rPr>
                        <a:t>6%</a:t>
                      </a:r>
                      <a:endParaRPr lang="de-AT"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479287"/>
                  </a:ext>
                </a:extLst>
              </a:tr>
            </a:tbl>
          </a:graphicData>
        </a:graphic>
      </p:graphicFrame>
    </p:spTree>
    <p:extLst>
      <p:ext uri="{BB962C8B-B14F-4D97-AF65-F5344CB8AC3E}">
        <p14:creationId xmlns:p14="http://schemas.microsoft.com/office/powerpoint/2010/main" val="375310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Wohnort</a:t>
            </a:r>
            <a:br>
              <a:rPr lang="de-AT" dirty="0"/>
            </a:br>
            <a:r>
              <a:rPr lang="de-AT" sz="2600" dirty="0"/>
              <a:t>Einzug</a:t>
            </a:r>
            <a:endParaRPr lang="de-AT" dirty="0"/>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graphicFrame>
        <p:nvGraphicFramePr>
          <p:cNvPr id="5" name="Inhaltsplatzhalter 4">
            <a:extLst>
              <a:ext uri="{FF2B5EF4-FFF2-40B4-BE49-F238E27FC236}">
                <a16:creationId xmlns:a16="http://schemas.microsoft.com/office/drawing/2014/main" id="{45F12F46-19B4-4DA3-AC4F-E6C46553496D}"/>
              </a:ext>
            </a:extLst>
          </p:cNvPr>
          <p:cNvGraphicFramePr>
            <a:graphicFrameLocks noGrp="1"/>
          </p:cNvGraphicFramePr>
          <p:nvPr>
            <p:ph idx="1"/>
            <p:extLst>
              <p:ext uri="{D42A27DB-BD31-4B8C-83A1-F6EECF244321}">
                <p14:modId xmlns:p14="http://schemas.microsoft.com/office/powerpoint/2010/main" val="3426311020"/>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pic>
        <p:nvPicPr>
          <p:cNvPr id="6" name="Grafik 5">
            <a:extLst>
              <a:ext uri="{FF2B5EF4-FFF2-40B4-BE49-F238E27FC236}">
                <a16:creationId xmlns:a16="http://schemas.microsoft.com/office/drawing/2014/main" id="{811F242F-B6E2-4A9B-A9C8-CB366D5A7CE9}"/>
              </a:ext>
            </a:extLst>
          </p:cNvPr>
          <p:cNvPicPr>
            <a:picLocks noChangeAspect="1"/>
          </p:cNvPicPr>
          <p:nvPr/>
        </p:nvPicPr>
        <p:blipFill>
          <a:blip r:embed="rId4"/>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243301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Wohnort</a:t>
            </a:r>
            <a:br>
              <a:rPr lang="de-AT" dirty="0"/>
            </a:br>
            <a:r>
              <a:rPr lang="de-AT" sz="2600" dirty="0"/>
              <a:t>Auszug</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6" name="Grafik 5">
            <a:extLst>
              <a:ext uri="{FF2B5EF4-FFF2-40B4-BE49-F238E27FC236}">
                <a16:creationId xmlns:a16="http://schemas.microsoft.com/office/drawing/2014/main" id="{465C137E-CB92-4E91-A711-E03CDD49AA73}"/>
              </a:ext>
            </a:extLst>
          </p:cNvPr>
          <p:cNvPicPr>
            <a:picLocks noChangeAspect="1"/>
          </p:cNvPicPr>
          <p:nvPr/>
        </p:nvPicPr>
        <p:blipFill>
          <a:blip r:embed="rId3"/>
          <a:stretch>
            <a:fillRect/>
          </a:stretch>
        </p:blipFill>
        <p:spPr>
          <a:xfrm rot="10800000">
            <a:off x="11767127" y="739473"/>
            <a:ext cx="424873" cy="4140375"/>
          </a:xfrm>
          <a:prstGeom prst="rect">
            <a:avLst/>
          </a:prstGeom>
        </p:spPr>
      </p:pic>
      <p:graphicFrame>
        <p:nvGraphicFramePr>
          <p:cNvPr id="8" name="Inhaltsplatzhalter 7">
            <a:extLst>
              <a:ext uri="{FF2B5EF4-FFF2-40B4-BE49-F238E27FC236}">
                <a16:creationId xmlns:a16="http://schemas.microsoft.com/office/drawing/2014/main" id="{7BAD7C50-D83A-4974-A31A-4860D750FCA1}"/>
              </a:ext>
            </a:extLst>
          </p:cNvPr>
          <p:cNvGraphicFramePr>
            <a:graphicFrameLocks noGrp="1"/>
          </p:cNvGraphicFramePr>
          <p:nvPr>
            <p:ph idx="1"/>
            <p:extLst>
              <p:ext uri="{D42A27DB-BD31-4B8C-83A1-F6EECF244321}">
                <p14:modId xmlns:p14="http://schemas.microsoft.com/office/powerpoint/2010/main" val="627995427"/>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619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Wohnsituation</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6" name="Grafik 5">
            <a:extLst>
              <a:ext uri="{FF2B5EF4-FFF2-40B4-BE49-F238E27FC236}">
                <a16:creationId xmlns:a16="http://schemas.microsoft.com/office/drawing/2014/main" id="{DD0902C1-FD2E-47D0-A303-3D773D35D15F}"/>
              </a:ext>
            </a:extLst>
          </p:cNvPr>
          <p:cNvPicPr>
            <a:picLocks noChangeAspect="1"/>
          </p:cNvPicPr>
          <p:nvPr/>
        </p:nvPicPr>
        <p:blipFill>
          <a:blip r:embed="rId3"/>
          <a:stretch>
            <a:fillRect/>
          </a:stretch>
        </p:blipFill>
        <p:spPr>
          <a:xfrm rot="10800000">
            <a:off x="11767127" y="739473"/>
            <a:ext cx="424873" cy="4140375"/>
          </a:xfrm>
          <a:prstGeom prst="rect">
            <a:avLst/>
          </a:prstGeom>
        </p:spPr>
      </p:pic>
      <p:graphicFrame>
        <p:nvGraphicFramePr>
          <p:cNvPr id="9" name="Inhaltsplatzhalter 8">
            <a:extLst>
              <a:ext uri="{FF2B5EF4-FFF2-40B4-BE49-F238E27FC236}">
                <a16:creationId xmlns:a16="http://schemas.microsoft.com/office/drawing/2014/main" id="{A1DB0330-05E8-4AA4-9821-47ED39414683}"/>
              </a:ext>
            </a:extLst>
          </p:cNvPr>
          <p:cNvGraphicFramePr>
            <a:graphicFrameLocks noGrp="1"/>
          </p:cNvGraphicFramePr>
          <p:nvPr>
            <p:ph idx="1"/>
            <p:extLst>
              <p:ext uri="{D42A27DB-BD31-4B8C-83A1-F6EECF244321}">
                <p14:modId xmlns:p14="http://schemas.microsoft.com/office/powerpoint/2010/main" val="2987044342"/>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373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Berufssituation</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6" name="Grafik 5">
            <a:extLst>
              <a:ext uri="{FF2B5EF4-FFF2-40B4-BE49-F238E27FC236}">
                <a16:creationId xmlns:a16="http://schemas.microsoft.com/office/drawing/2014/main" id="{E538B498-A87F-46B7-BCB1-A281E4F516C6}"/>
              </a:ext>
            </a:extLst>
          </p:cNvPr>
          <p:cNvPicPr>
            <a:picLocks noChangeAspect="1"/>
          </p:cNvPicPr>
          <p:nvPr/>
        </p:nvPicPr>
        <p:blipFill>
          <a:blip r:embed="rId3"/>
          <a:stretch>
            <a:fillRect/>
          </a:stretch>
        </p:blipFill>
        <p:spPr>
          <a:xfrm rot="10800000">
            <a:off x="11767127" y="739473"/>
            <a:ext cx="424873" cy="4140375"/>
          </a:xfrm>
          <a:prstGeom prst="rect">
            <a:avLst/>
          </a:prstGeom>
        </p:spPr>
      </p:pic>
      <p:graphicFrame>
        <p:nvGraphicFramePr>
          <p:cNvPr id="9" name="Inhaltsplatzhalter 8">
            <a:extLst>
              <a:ext uri="{FF2B5EF4-FFF2-40B4-BE49-F238E27FC236}">
                <a16:creationId xmlns:a16="http://schemas.microsoft.com/office/drawing/2014/main" id="{96D78E76-6BD4-4B61-982F-D1E0970BA844}"/>
              </a:ext>
            </a:extLst>
          </p:cNvPr>
          <p:cNvGraphicFramePr>
            <a:graphicFrameLocks noGrp="1"/>
          </p:cNvGraphicFramePr>
          <p:nvPr>
            <p:ph idx="1"/>
            <p:extLst>
              <p:ext uri="{D42A27DB-BD31-4B8C-83A1-F6EECF244321}">
                <p14:modId xmlns:p14="http://schemas.microsoft.com/office/powerpoint/2010/main" val="1994756756"/>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866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DC32-E321-4BA2-A584-FEA5E93D85BC}"/>
              </a:ext>
            </a:extLst>
          </p:cNvPr>
          <p:cNvSpPr>
            <a:spLocks noGrp="1"/>
          </p:cNvSpPr>
          <p:nvPr>
            <p:ph type="title"/>
          </p:nvPr>
        </p:nvSpPr>
        <p:spPr/>
        <p:txBody>
          <a:bodyPr/>
          <a:lstStyle/>
          <a:p>
            <a:r>
              <a:rPr lang="de-AT" dirty="0"/>
              <a:t>Frauen-</a:t>
            </a:r>
            <a:r>
              <a:rPr lang="de-AT" dirty="0" err="1"/>
              <a:t>plattform</a:t>
            </a:r>
            <a:r>
              <a:rPr lang="de-AT" dirty="0"/>
              <a:t> Krems</a:t>
            </a:r>
          </a:p>
        </p:txBody>
      </p:sp>
      <p:sp>
        <p:nvSpPr>
          <p:cNvPr id="3" name="Inhaltsplatzhalter 2">
            <a:extLst>
              <a:ext uri="{FF2B5EF4-FFF2-40B4-BE49-F238E27FC236}">
                <a16:creationId xmlns:a16="http://schemas.microsoft.com/office/drawing/2014/main" id="{102AF7F7-FD75-416C-AA94-4B8D3642DB2C}"/>
              </a:ext>
            </a:extLst>
          </p:cNvPr>
          <p:cNvSpPr>
            <a:spLocks noGrp="1"/>
          </p:cNvSpPr>
          <p:nvPr>
            <p:ph idx="1"/>
          </p:nvPr>
        </p:nvSpPr>
        <p:spPr/>
        <p:txBody>
          <a:bodyPr>
            <a:normAutofit/>
          </a:bodyPr>
          <a:lstStyle/>
          <a:p>
            <a:pPr marL="0" indent="0">
              <a:buNone/>
            </a:pPr>
            <a:r>
              <a:rPr lang="de-AT" b="1" dirty="0"/>
              <a:t>Grundsätze und Ziele</a:t>
            </a:r>
            <a:r>
              <a:rPr lang="de-AT" dirty="0"/>
              <a:t> des Vereins Frauenplattform Krems sind…</a:t>
            </a:r>
          </a:p>
          <a:p>
            <a:pPr marL="0" indent="0">
              <a:buNone/>
            </a:pPr>
            <a:endParaRPr lang="de-AT" dirty="0"/>
          </a:p>
          <a:p>
            <a:pPr marL="0" indent="0">
              <a:buNone/>
            </a:pPr>
            <a:r>
              <a:rPr lang="de-AT" b="1" dirty="0"/>
              <a:t>…die Schaffung eines Gegengewichts</a:t>
            </a:r>
            <a:r>
              <a:rPr lang="de-AT" dirty="0"/>
              <a:t> zur gesellschaftlichen Benachteiligung von Frauen und Mädchen, den Nachteilen weiblicher Sozialisation und der Mehrfachbelastung und den vielen Formen von Gewalt gegen Frauen.</a:t>
            </a:r>
          </a:p>
          <a:p>
            <a:pPr marL="0" indent="0">
              <a:buNone/>
            </a:pPr>
            <a:r>
              <a:rPr lang="de-AT" b="1" dirty="0"/>
              <a:t>…die Ausweitung und Entwicklung</a:t>
            </a:r>
            <a:r>
              <a:rPr lang="de-AT" dirty="0"/>
              <a:t> von Handlungsmöglichkeiten, die Stärkung und Förderung des Selbstbewusstseins und die Förderung autonomer Lebensgestaltung von Frauen und Mädchen.</a:t>
            </a:r>
          </a:p>
          <a:p>
            <a:pPr marL="0" indent="0">
              <a:buNone/>
            </a:pPr>
            <a:r>
              <a:rPr lang="de-AT" b="1" dirty="0"/>
              <a:t>…ein solidarisches Miteinander</a:t>
            </a:r>
            <a:r>
              <a:rPr lang="de-AT" dirty="0"/>
              <a:t> von Migrantinnen und Frauen und Mädchen österreichischer Herkunft.</a:t>
            </a:r>
          </a:p>
        </p:txBody>
      </p:sp>
      <p:pic>
        <p:nvPicPr>
          <p:cNvPr id="5" name="Grafik 4">
            <a:extLst>
              <a:ext uri="{FF2B5EF4-FFF2-40B4-BE49-F238E27FC236}">
                <a16:creationId xmlns:a16="http://schemas.microsoft.com/office/drawing/2014/main" id="{CAF3F816-8F1D-4A3C-8446-6DEC40A25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6" name="Grafik 5">
            <a:extLst>
              <a:ext uri="{FF2B5EF4-FFF2-40B4-BE49-F238E27FC236}">
                <a16:creationId xmlns:a16="http://schemas.microsoft.com/office/drawing/2014/main" id="{27F05DA9-C47A-4902-A4FA-6F1E88026527}"/>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18761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Neustart 2020</a:t>
            </a:r>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lstStyle/>
          <a:p>
            <a:pPr marL="0" indent="0">
              <a:buNone/>
            </a:pPr>
            <a:r>
              <a:rPr lang="de-AT" dirty="0"/>
              <a:t>Notwendigkeit für die Umgestaltung durch:</a:t>
            </a:r>
          </a:p>
          <a:p>
            <a:r>
              <a:rPr lang="de-AT" dirty="0"/>
              <a:t>Vielfältige Lebens- und Problemlagen der Frauen</a:t>
            </a:r>
          </a:p>
          <a:p>
            <a:r>
              <a:rPr lang="de-AT" dirty="0"/>
              <a:t>Gesetzliche Vorgaben WG-Standard</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DEE726BD-BA7B-4B71-BF07-A9280258F072}"/>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258426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Problem-situationen</a:t>
            </a:r>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normAutofit fontScale="55000" lnSpcReduction="20000"/>
          </a:bodyPr>
          <a:lstStyle/>
          <a:p>
            <a:r>
              <a:rPr lang="de-AT" sz="2600" dirty="0"/>
              <a:t>Körperliche Erkrankungen</a:t>
            </a:r>
          </a:p>
          <a:p>
            <a:r>
              <a:rPr lang="de-AT" sz="2600" dirty="0"/>
              <a:t>Psychische Belastungen </a:t>
            </a:r>
          </a:p>
          <a:p>
            <a:r>
              <a:rPr lang="de-AT" sz="2600" dirty="0"/>
              <a:t>Konflikte mit dem sozialen Umfeld</a:t>
            </a:r>
          </a:p>
          <a:p>
            <a:r>
              <a:rPr lang="de-AT" sz="2600" dirty="0"/>
              <a:t>Trennungen  und Verluste von Bezugspersonen</a:t>
            </a:r>
          </a:p>
          <a:p>
            <a:r>
              <a:rPr lang="de-AT" sz="2600" dirty="0"/>
              <a:t>Ausstieg aus Abhängigkeiten und prekären Situationen</a:t>
            </a:r>
          </a:p>
          <a:p>
            <a:pPr lvl="1"/>
            <a:r>
              <a:rPr lang="de-AT" dirty="0"/>
              <a:t>(Ex-)freunde</a:t>
            </a:r>
          </a:p>
          <a:p>
            <a:pPr lvl="1"/>
            <a:r>
              <a:rPr lang="de-AT" dirty="0"/>
              <a:t>Prostitution</a:t>
            </a:r>
          </a:p>
          <a:p>
            <a:r>
              <a:rPr lang="de-AT" sz="2900" dirty="0"/>
              <a:t>Kinder</a:t>
            </a:r>
          </a:p>
          <a:p>
            <a:pPr lvl="1"/>
            <a:r>
              <a:rPr lang="de-AT" dirty="0"/>
              <a:t>Erziehung</a:t>
            </a:r>
          </a:p>
          <a:p>
            <a:pPr lvl="1"/>
            <a:r>
              <a:rPr lang="de-AT" dirty="0"/>
              <a:t>Wochenbett </a:t>
            </a:r>
          </a:p>
          <a:p>
            <a:pPr lvl="1"/>
            <a:r>
              <a:rPr lang="de-AT" dirty="0"/>
              <a:t>Obsorge</a:t>
            </a:r>
          </a:p>
          <a:p>
            <a:pPr lvl="1"/>
            <a:r>
              <a:rPr lang="de-AT" dirty="0"/>
              <a:t>Besuchskontakte</a:t>
            </a:r>
          </a:p>
          <a:p>
            <a:pPr lvl="1"/>
            <a:r>
              <a:rPr lang="de-AT" dirty="0"/>
              <a:t>Involvierung des Jugendamtes</a:t>
            </a:r>
          </a:p>
          <a:p>
            <a:pPr lvl="1"/>
            <a:r>
              <a:rPr lang="de-AT" dirty="0"/>
              <a:t>Kindesabnahme</a:t>
            </a:r>
          </a:p>
          <a:p>
            <a:r>
              <a:rPr lang="de-AT" sz="2900" dirty="0"/>
              <a:t>Einsamkeit</a:t>
            </a:r>
          </a:p>
          <a:p>
            <a:r>
              <a:rPr lang="de-AT" sz="2900" dirty="0"/>
              <a:t>Perspektivenlosigkeit </a:t>
            </a:r>
          </a:p>
          <a:p>
            <a:r>
              <a:rPr lang="de-AT" sz="2900" dirty="0"/>
              <a:t>Einkommenssicherung</a:t>
            </a:r>
          </a:p>
          <a:p>
            <a:pPr lvl="1"/>
            <a:r>
              <a:rPr lang="de-AT" dirty="0"/>
              <a:t>Jobsuche</a:t>
            </a:r>
          </a:p>
          <a:p>
            <a:pPr lvl="1"/>
            <a:r>
              <a:rPr lang="de-AT" dirty="0"/>
              <a:t>Schuldenregelung</a:t>
            </a:r>
          </a:p>
          <a:p>
            <a:pPr lvl="1"/>
            <a:r>
              <a:rPr lang="de-AT" dirty="0"/>
              <a:t>Privatkonkurs</a:t>
            </a:r>
          </a:p>
          <a:p>
            <a:r>
              <a:rPr lang="de-AT" sz="2900" dirty="0"/>
              <a:t>Rechtliche</a:t>
            </a:r>
            <a:r>
              <a:rPr lang="de-AT" dirty="0"/>
              <a:t> </a:t>
            </a:r>
            <a:r>
              <a:rPr lang="de-AT" sz="2900" dirty="0"/>
              <a:t>Themen</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DEE726BD-BA7B-4B71-BF07-A9280258F072}"/>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195902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BMS neu</a:t>
            </a:r>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normAutofit/>
          </a:bodyPr>
          <a:lstStyle/>
          <a:p>
            <a:pPr marL="0" indent="0">
              <a:buNone/>
            </a:pPr>
            <a:r>
              <a:rPr lang="de-AT" sz="1800" b="1" dirty="0"/>
              <a:t>HÖHE DER BMS LT. NEUEM GRUNDSATZGESETZ §5 (2) </a:t>
            </a:r>
            <a:r>
              <a:rPr lang="de-AT" sz="1800" dirty="0"/>
              <a:t>Die Landesgesetzgebung hat Leistungen gemäß Abs. 1 im Rahmen von Haushaltsgemeinschaften degressiv abgestuft festzulegen. Eine Haushaltsgemeinschaft bilden mehrere in einer Wohneinheit oder Wohngemeinschaft lebende Personen, soweit eine gänzliche oder teilweise gemeinsame Wirtschaftsführung nicht aufgrund besonderer Umstände ausgeschlossen werden kann. Die Summe der Geld- und Sachleistungen gemäß Abs. 1 darf die in Abs. 2 Z 1 bis 4 festgelegten Höchstsätze pro Person und Monat auf Basis des Netto-Ausgleichszulagenrichtsatzes für Alleinstehende nicht übersteigen: </a:t>
            </a:r>
          </a:p>
          <a:p>
            <a:pPr>
              <a:buFont typeface="Arial" panose="020B0604020202020204" pitchFamily="34" charset="0"/>
              <a:buChar char="•"/>
            </a:pPr>
            <a:endParaRPr lang="de-AT" sz="1800" dirty="0"/>
          </a:p>
          <a:p>
            <a:pPr>
              <a:buFont typeface="Arial" panose="020B0604020202020204" pitchFamily="34" charset="0"/>
              <a:buChar char="•"/>
            </a:pPr>
            <a:endParaRPr lang="de-AT" sz="1800" dirty="0"/>
          </a:p>
          <a:p>
            <a:pPr>
              <a:buFont typeface="Arial" panose="020B0604020202020204" pitchFamily="34" charset="0"/>
              <a:buChar char="•"/>
            </a:pPr>
            <a:endParaRPr lang="de-AT" sz="1800" dirty="0"/>
          </a:p>
          <a:p>
            <a:endParaRPr lang="de-AT" dirty="0"/>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graphicFrame>
        <p:nvGraphicFramePr>
          <p:cNvPr id="5" name="Tabelle 4">
            <a:extLst>
              <a:ext uri="{FF2B5EF4-FFF2-40B4-BE49-F238E27FC236}">
                <a16:creationId xmlns:a16="http://schemas.microsoft.com/office/drawing/2014/main" id="{0EB63247-4284-42C0-B997-8A3909C82A21}"/>
              </a:ext>
            </a:extLst>
          </p:cNvPr>
          <p:cNvGraphicFramePr>
            <a:graphicFrameLocks noGrp="1"/>
          </p:cNvGraphicFramePr>
          <p:nvPr>
            <p:extLst>
              <p:ext uri="{D42A27DB-BD31-4B8C-83A1-F6EECF244321}">
                <p14:modId xmlns:p14="http://schemas.microsoft.com/office/powerpoint/2010/main" val="3179188729"/>
              </p:ext>
            </p:extLst>
          </p:nvPr>
        </p:nvGraphicFramePr>
        <p:xfrm>
          <a:off x="3980874" y="4110182"/>
          <a:ext cx="6687127" cy="2003152"/>
        </p:xfrm>
        <a:graphic>
          <a:graphicData uri="http://schemas.openxmlformats.org/drawingml/2006/table">
            <a:tbl>
              <a:tblPr firstRow="1" firstCol="1" bandRow="1">
                <a:tableStyleId>{5C22544A-7EE6-4342-B048-85BDC9FD1C3A}</a:tableStyleId>
              </a:tblPr>
              <a:tblGrid>
                <a:gridCol w="4064168">
                  <a:extLst>
                    <a:ext uri="{9D8B030D-6E8A-4147-A177-3AD203B41FA5}">
                      <a16:colId xmlns:a16="http://schemas.microsoft.com/office/drawing/2014/main" val="2180376501"/>
                    </a:ext>
                  </a:extLst>
                </a:gridCol>
                <a:gridCol w="1300294">
                  <a:extLst>
                    <a:ext uri="{9D8B030D-6E8A-4147-A177-3AD203B41FA5}">
                      <a16:colId xmlns:a16="http://schemas.microsoft.com/office/drawing/2014/main" val="3817272843"/>
                    </a:ext>
                  </a:extLst>
                </a:gridCol>
                <a:gridCol w="1322665">
                  <a:extLst>
                    <a:ext uri="{9D8B030D-6E8A-4147-A177-3AD203B41FA5}">
                      <a16:colId xmlns:a16="http://schemas.microsoft.com/office/drawing/2014/main" val="2710953116"/>
                    </a:ext>
                  </a:extLst>
                </a:gridCol>
              </a:tblGrid>
              <a:tr h="383304">
                <a:tc>
                  <a:txBody>
                    <a:bodyPr/>
                    <a:lstStyle/>
                    <a:p>
                      <a:pPr>
                        <a:lnSpc>
                          <a:spcPct val="115000"/>
                        </a:lnSpc>
                        <a:spcAft>
                          <a:spcPts val="0"/>
                        </a:spcAft>
                        <a:tabLst>
                          <a:tab pos="3330575" algn="l"/>
                        </a:tabLst>
                      </a:pPr>
                      <a:r>
                        <a:rPr lang="de-AT" sz="1200" dirty="0">
                          <a:effectLst/>
                        </a:rPr>
                        <a:t>Personenkreis</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3330575" algn="l"/>
                        </a:tabLst>
                      </a:pPr>
                      <a:r>
                        <a:rPr lang="de-AT" sz="1200" dirty="0">
                          <a:effectLst/>
                        </a:rPr>
                        <a:t>Prozentsatz</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3330575" algn="l"/>
                        </a:tabLst>
                        <a:defRPr/>
                      </a:pPr>
                      <a:r>
                        <a:rPr lang="de-AT" sz="1200" dirty="0">
                          <a:effectLst/>
                        </a:rPr>
                        <a:t>Beträge</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3330575" algn="l"/>
                        </a:tabLst>
                      </a:pP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0519956"/>
                  </a:ext>
                </a:extLst>
              </a:tr>
              <a:tr h="383304">
                <a:tc>
                  <a:txBody>
                    <a:bodyPr/>
                    <a:lstStyle/>
                    <a:p>
                      <a:pPr>
                        <a:lnSpc>
                          <a:spcPct val="115000"/>
                        </a:lnSpc>
                        <a:spcAft>
                          <a:spcPts val="0"/>
                        </a:spcAft>
                        <a:tabLst>
                          <a:tab pos="3330575" algn="l"/>
                        </a:tabLst>
                      </a:pPr>
                      <a:r>
                        <a:rPr lang="de-AT" sz="1200" dirty="0">
                          <a:effectLst/>
                        </a:rPr>
                        <a:t>1. für eine alleinstehende oder alleinerziehende Person 	 </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3330575" algn="l"/>
                        </a:tabLst>
                      </a:pPr>
                      <a:r>
                        <a:rPr lang="de-AT" sz="1200" dirty="0">
                          <a:effectLst/>
                        </a:rPr>
                        <a:t>100%</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3330575" algn="l"/>
                        </a:tabLst>
                      </a:pPr>
                      <a:r>
                        <a:rPr lang="de-AT" sz="1200" dirty="0">
                          <a:effectLst/>
                          <a:latin typeface="Calibri" panose="020F0502020204030204" pitchFamily="34" charset="0"/>
                          <a:ea typeface="Calibri" panose="020F0502020204030204" pitchFamily="34" charset="0"/>
                          <a:cs typeface="Times New Roman" panose="02020603050405020304" pitchFamily="18" charset="0"/>
                        </a:rPr>
                        <a:t>€ 885,47</a:t>
                      </a:r>
                    </a:p>
                  </a:txBody>
                  <a:tcPr marL="68580" marR="68580" marT="0" marB="0"/>
                </a:tc>
                <a:extLst>
                  <a:ext uri="{0D108BD9-81ED-4DB2-BD59-A6C34878D82A}">
                    <a16:rowId xmlns:a16="http://schemas.microsoft.com/office/drawing/2014/main" val="2680218895"/>
                  </a:ext>
                </a:extLst>
              </a:tr>
              <a:tr h="383304">
                <a:tc>
                  <a:txBody>
                    <a:bodyPr/>
                    <a:lstStyle/>
                    <a:p>
                      <a:pPr>
                        <a:lnSpc>
                          <a:spcPct val="115000"/>
                        </a:lnSpc>
                        <a:spcAft>
                          <a:spcPts val="0"/>
                        </a:spcAft>
                        <a:tabLst>
                          <a:tab pos="3420745" algn="l"/>
                        </a:tabLst>
                      </a:pPr>
                      <a:r>
                        <a:rPr lang="de-AT" sz="1200" dirty="0">
                          <a:effectLst/>
                        </a:rPr>
                        <a:t>2. für in Haushaltsgemeinschaft lebende volljährige Person </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3420745" algn="l"/>
                        </a:tabLst>
                      </a:pPr>
                      <a:r>
                        <a:rPr lang="de-AT" sz="1200" dirty="0">
                          <a:effectLst/>
                        </a:rPr>
                        <a:t> </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3420745" algn="l"/>
                        </a:tabLst>
                      </a:pP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2257388"/>
                  </a:ext>
                </a:extLst>
              </a:tr>
              <a:tr h="383304">
                <a:tc>
                  <a:txBody>
                    <a:bodyPr/>
                    <a:lstStyle/>
                    <a:p>
                      <a:pPr>
                        <a:lnSpc>
                          <a:spcPct val="115000"/>
                        </a:lnSpc>
                        <a:spcAft>
                          <a:spcPts val="0"/>
                        </a:spcAft>
                        <a:tabLst>
                          <a:tab pos="3420745" algn="l"/>
                          <a:tab pos="3510915" algn="l"/>
                        </a:tabLst>
                      </a:pPr>
                      <a:r>
                        <a:rPr lang="de-AT" sz="1200" dirty="0">
                          <a:solidFill>
                            <a:schemeClr val="tx1"/>
                          </a:solidFill>
                          <a:effectLst/>
                          <a:highlight>
                            <a:srgbClr val="FFFF00"/>
                          </a:highlight>
                        </a:rPr>
                        <a:t>a) pro leistungsberechtigter Person </a:t>
                      </a:r>
                      <a:r>
                        <a:rPr lang="de-AT" sz="1200" dirty="0">
                          <a:effectLst/>
                          <a:highlight>
                            <a:srgbClr val="FFFF00"/>
                          </a:highlight>
                        </a:rPr>
                        <a:t>	</a:t>
                      </a:r>
                      <a:r>
                        <a:rPr lang="de-AT" sz="1200" dirty="0">
                          <a:effectLst/>
                        </a:rPr>
                        <a:t> </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3420745" algn="l"/>
                          <a:tab pos="3510915" algn="l"/>
                        </a:tabLst>
                      </a:pPr>
                      <a:r>
                        <a:rPr lang="de-AT" sz="1200" dirty="0">
                          <a:effectLst/>
                          <a:highlight>
                            <a:srgbClr val="FFFF00"/>
                          </a:highlight>
                        </a:rPr>
                        <a:t>70%</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3420745" algn="l"/>
                          <a:tab pos="3510915" algn="l"/>
                        </a:tabLst>
                      </a:pPr>
                      <a:r>
                        <a:rPr lang="de-AT" sz="1200" kern="1200" dirty="0">
                          <a:solidFill>
                            <a:schemeClr val="dk1"/>
                          </a:solidFill>
                          <a:effectLst/>
                          <a:highlight>
                            <a:srgbClr val="FFFF00"/>
                          </a:highlight>
                          <a:latin typeface="+mn-lt"/>
                          <a:ea typeface="+mn-ea"/>
                          <a:cs typeface="+mn-cs"/>
                        </a:rPr>
                        <a:t>€ 619,83</a:t>
                      </a:r>
                    </a:p>
                  </a:txBody>
                  <a:tcPr marL="68580" marR="68580" marT="0" marB="0"/>
                </a:tc>
                <a:extLst>
                  <a:ext uri="{0D108BD9-81ED-4DB2-BD59-A6C34878D82A}">
                    <a16:rowId xmlns:a16="http://schemas.microsoft.com/office/drawing/2014/main" val="259563003"/>
                  </a:ext>
                </a:extLst>
              </a:tr>
              <a:tr h="444935">
                <a:tc>
                  <a:txBody>
                    <a:bodyPr/>
                    <a:lstStyle/>
                    <a:p>
                      <a:pPr>
                        <a:lnSpc>
                          <a:spcPct val="115000"/>
                        </a:lnSpc>
                        <a:spcAft>
                          <a:spcPts val="0"/>
                        </a:spcAft>
                        <a:tabLst>
                          <a:tab pos="3420745" algn="l"/>
                        </a:tabLst>
                      </a:pPr>
                      <a:r>
                        <a:rPr lang="de-AT" sz="1200" dirty="0">
                          <a:solidFill>
                            <a:schemeClr val="tx1"/>
                          </a:solidFill>
                          <a:effectLst/>
                          <a:highlight>
                            <a:srgbClr val="FFFF00"/>
                          </a:highlight>
                        </a:rPr>
                        <a:t>b) ab der dritten leistungsberechtigten volljährigen Person </a:t>
                      </a:r>
                      <a:r>
                        <a:rPr lang="de-AT" sz="1200" dirty="0">
                          <a:effectLst/>
                          <a:highlight>
                            <a:srgbClr val="FFFF00"/>
                          </a:highlight>
                        </a:rPr>
                        <a:t>	</a:t>
                      </a:r>
                      <a:r>
                        <a:rPr lang="de-AT" sz="1200" dirty="0">
                          <a:effectLst/>
                        </a:rPr>
                        <a:t> </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3420745" algn="l"/>
                        </a:tabLst>
                      </a:pPr>
                      <a:r>
                        <a:rPr lang="de-AT" sz="1200" dirty="0">
                          <a:effectLst/>
                          <a:highlight>
                            <a:srgbClr val="FFFF00"/>
                          </a:highlight>
                        </a:rPr>
                        <a:t>45%</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0"/>
                        </a:spcAft>
                        <a:tabLst>
                          <a:tab pos="3420745" algn="l"/>
                          <a:tab pos="3510915" algn="l"/>
                        </a:tabLst>
                      </a:pPr>
                      <a:r>
                        <a:rPr lang="de-AT" sz="1200" kern="1200" dirty="0">
                          <a:solidFill>
                            <a:schemeClr val="dk1"/>
                          </a:solidFill>
                          <a:effectLst/>
                          <a:highlight>
                            <a:srgbClr val="FFFF00"/>
                          </a:highlight>
                          <a:latin typeface="+mn-lt"/>
                          <a:ea typeface="+mn-ea"/>
                          <a:cs typeface="+mn-cs"/>
                        </a:rPr>
                        <a:t>€ 398,46</a:t>
                      </a:r>
                    </a:p>
                  </a:txBody>
                  <a:tcPr marL="68580" marR="68580" marT="0" marB="0"/>
                </a:tc>
                <a:extLst>
                  <a:ext uri="{0D108BD9-81ED-4DB2-BD59-A6C34878D82A}">
                    <a16:rowId xmlns:a16="http://schemas.microsoft.com/office/drawing/2014/main" val="2898667647"/>
                  </a:ext>
                </a:extLst>
              </a:tr>
            </a:tbl>
          </a:graphicData>
        </a:graphic>
      </p:graphicFrame>
      <p:pic>
        <p:nvPicPr>
          <p:cNvPr id="6" name="Grafik 5">
            <a:extLst>
              <a:ext uri="{FF2B5EF4-FFF2-40B4-BE49-F238E27FC236}">
                <a16:creationId xmlns:a16="http://schemas.microsoft.com/office/drawing/2014/main" id="{FBFB3C63-1A97-497F-AFE1-7367E29F28B4}"/>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189767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Neustart 2020</a:t>
            </a:r>
            <a:endParaRPr lang="de-AT" sz="2600" dirty="0"/>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lstStyle/>
          <a:p>
            <a:r>
              <a:rPr lang="de-AT" dirty="0"/>
              <a:t>2 </a:t>
            </a:r>
            <a:r>
              <a:rPr lang="de-AT" dirty="0" err="1"/>
              <a:t>Einraum</a:t>
            </a:r>
            <a:r>
              <a:rPr lang="de-AT" dirty="0"/>
              <a:t>-Wohnungen</a:t>
            </a:r>
          </a:p>
          <a:p>
            <a:r>
              <a:rPr lang="de-AT" dirty="0"/>
              <a:t>2 Zweiraum-Wohnungen</a:t>
            </a:r>
          </a:p>
          <a:p>
            <a:r>
              <a:rPr lang="de-AT" dirty="0"/>
              <a:t>Veranschlagung für Adaptierung: ca. 4.000,- pro Wohnung</a:t>
            </a:r>
          </a:p>
          <a:p>
            <a:r>
              <a:rPr lang="de-AT" dirty="0"/>
              <a:t>Nötige Gesamtmittel für den Umzug ca. € 16.000,-</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9A173E5F-3DAF-4DA7-8FDA-0A34E91D72C8}"/>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65329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Geplante Verwendung</a:t>
            </a:r>
            <a:endParaRPr lang="de-AT" sz="2600" dirty="0"/>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lstStyle/>
          <a:p>
            <a:r>
              <a:rPr lang="de-DE" dirty="0"/>
              <a:t>Möbel für Wohn-Schlafraum</a:t>
            </a:r>
          </a:p>
          <a:p>
            <a:pPr lvl="1"/>
            <a:r>
              <a:rPr lang="de-DE" dirty="0"/>
              <a:t>Gegebenenfalls Lieferung und Montage</a:t>
            </a:r>
          </a:p>
          <a:p>
            <a:r>
              <a:rPr lang="de-DE" dirty="0"/>
              <a:t>Übersiedlungskosten und Kaution</a:t>
            </a:r>
          </a:p>
          <a:p>
            <a:r>
              <a:rPr lang="de-DE" dirty="0"/>
              <a:t>Heizung und Küche</a:t>
            </a:r>
          </a:p>
          <a:p>
            <a:pPr lvl="1"/>
            <a:r>
              <a:rPr lang="de-DE" dirty="0"/>
              <a:t>Anpassung der Gegebenheiten vor Ort</a:t>
            </a:r>
          </a:p>
          <a:p>
            <a:r>
              <a:rPr lang="de-DE" dirty="0"/>
              <a:t>Grundausstattung für Küche, Bad und Wohn-Schlafraum</a:t>
            </a:r>
          </a:p>
          <a:p>
            <a:pPr lvl="1"/>
            <a:r>
              <a:rPr lang="de-DE" dirty="0"/>
              <a:t>Küchenutensilien </a:t>
            </a:r>
          </a:p>
          <a:p>
            <a:pPr lvl="1"/>
            <a:r>
              <a:rPr lang="de-DE" dirty="0"/>
              <a:t>Bett- und Küchenwäsche</a:t>
            </a:r>
          </a:p>
          <a:p>
            <a:pPr lvl="1"/>
            <a:r>
              <a:rPr lang="de-DE" dirty="0"/>
              <a:t>Staubsauger </a:t>
            </a:r>
          </a:p>
          <a:p>
            <a:pPr lvl="1"/>
            <a:r>
              <a:rPr lang="de-DE" dirty="0"/>
              <a:t>Waschmaschine</a:t>
            </a:r>
          </a:p>
          <a:p>
            <a:pPr lvl="1"/>
            <a:r>
              <a:rPr lang="de-DE" dirty="0"/>
              <a:t>Putzutensilien</a:t>
            </a:r>
          </a:p>
          <a:p>
            <a:pPr marL="0" indent="0">
              <a:buNone/>
            </a:pPr>
            <a:endParaRPr lang="de-DE" dirty="0"/>
          </a:p>
          <a:p>
            <a:pPr marL="0" indent="0">
              <a:buNone/>
            </a:pPr>
            <a:r>
              <a:rPr lang="de-DE" dirty="0"/>
              <a:t>Ein Teil der Grundausstattung bzw. Möbel ist durch die bestehende Wohngemeinschaft bereits vorhanden.</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9A173E5F-3DAF-4DA7-8FDA-0A34E91D72C8}"/>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3011042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E637A-1710-4279-BFAF-BF5C36BE551D}"/>
              </a:ext>
            </a:extLst>
          </p:cNvPr>
          <p:cNvSpPr>
            <a:spLocks noGrp="1"/>
          </p:cNvSpPr>
          <p:nvPr>
            <p:ph type="ctrTitle"/>
          </p:nvPr>
        </p:nvSpPr>
        <p:spPr/>
        <p:txBody>
          <a:bodyPr/>
          <a:lstStyle/>
          <a:p>
            <a:r>
              <a:rPr lang="de-DE" sz="7000" dirty="0"/>
              <a:t>DANKE</a:t>
            </a:r>
            <a:br>
              <a:rPr lang="de-DE" dirty="0"/>
            </a:br>
            <a:r>
              <a:rPr lang="de-DE" sz="4400" dirty="0"/>
              <a:t>für die finanzielle </a:t>
            </a:r>
            <a:r>
              <a:rPr lang="de-DE" sz="4400"/>
              <a:t>Unterstützung!</a:t>
            </a:r>
            <a:br>
              <a:rPr lang="de-DE" sz="4400"/>
            </a:br>
            <a:endParaRPr lang="de-AT" sz="4400" dirty="0"/>
          </a:p>
        </p:txBody>
      </p:sp>
      <p:pic>
        <p:nvPicPr>
          <p:cNvPr id="5" name="Grafik 4">
            <a:extLst>
              <a:ext uri="{FF2B5EF4-FFF2-40B4-BE49-F238E27FC236}">
                <a16:creationId xmlns:a16="http://schemas.microsoft.com/office/drawing/2014/main" id="{AF22EF81-C6B7-4E6E-A476-F24ED3F3E441}"/>
              </a:ext>
            </a:extLst>
          </p:cNvPr>
          <p:cNvPicPr>
            <a:picLocks noChangeAspect="1"/>
          </p:cNvPicPr>
          <p:nvPr/>
        </p:nvPicPr>
        <p:blipFill>
          <a:blip r:embed="rId2"/>
          <a:stretch>
            <a:fillRect/>
          </a:stretch>
        </p:blipFill>
        <p:spPr>
          <a:xfrm>
            <a:off x="9266294" y="756387"/>
            <a:ext cx="2925705" cy="3396892"/>
          </a:xfrm>
          <a:prstGeom prst="rect">
            <a:avLst/>
          </a:prstGeom>
        </p:spPr>
      </p:pic>
      <p:pic>
        <p:nvPicPr>
          <p:cNvPr id="6" name="Grafik 5">
            <a:extLst>
              <a:ext uri="{FF2B5EF4-FFF2-40B4-BE49-F238E27FC236}">
                <a16:creationId xmlns:a16="http://schemas.microsoft.com/office/drawing/2014/main" id="{89AE394C-2147-425A-AB29-D4BF8D035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294" y="4153280"/>
            <a:ext cx="2925705" cy="1948334"/>
          </a:xfrm>
          <a:prstGeom prst="rect">
            <a:avLst/>
          </a:prstGeom>
        </p:spPr>
      </p:pic>
    </p:spTree>
    <p:extLst>
      <p:ext uri="{BB962C8B-B14F-4D97-AF65-F5344CB8AC3E}">
        <p14:creationId xmlns:p14="http://schemas.microsoft.com/office/powerpoint/2010/main" val="237321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DC32-E321-4BA2-A584-FEA5E93D85BC}"/>
              </a:ext>
            </a:extLst>
          </p:cNvPr>
          <p:cNvSpPr>
            <a:spLocks noGrp="1"/>
          </p:cNvSpPr>
          <p:nvPr>
            <p:ph type="title"/>
          </p:nvPr>
        </p:nvSpPr>
        <p:spPr/>
        <p:txBody>
          <a:bodyPr/>
          <a:lstStyle/>
          <a:p>
            <a:r>
              <a:rPr lang="de-AT" dirty="0"/>
              <a:t>Geschichte</a:t>
            </a:r>
          </a:p>
        </p:txBody>
      </p:sp>
      <p:sp>
        <p:nvSpPr>
          <p:cNvPr id="3" name="Inhaltsplatzhalter 2">
            <a:extLst>
              <a:ext uri="{FF2B5EF4-FFF2-40B4-BE49-F238E27FC236}">
                <a16:creationId xmlns:a16="http://schemas.microsoft.com/office/drawing/2014/main" id="{102AF7F7-FD75-416C-AA94-4B8D3642DB2C}"/>
              </a:ext>
            </a:extLst>
          </p:cNvPr>
          <p:cNvSpPr>
            <a:spLocks noGrp="1"/>
          </p:cNvSpPr>
          <p:nvPr>
            <p:ph idx="1"/>
          </p:nvPr>
        </p:nvSpPr>
        <p:spPr/>
        <p:txBody>
          <a:bodyPr>
            <a:normAutofit fontScale="92500" lnSpcReduction="20000"/>
          </a:bodyPr>
          <a:lstStyle/>
          <a:p>
            <a:pPr marL="0" indent="0">
              <a:buNone/>
            </a:pPr>
            <a:r>
              <a:rPr lang="de-AT" dirty="0"/>
              <a:t>18.06.2001</a:t>
            </a:r>
            <a:br>
              <a:rPr lang="de-AT" dirty="0"/>
            </a:br>
            <a:r>
              <a:rPr lang="de-AT" dirty="0"/>
              <a:t>Gründung des Vereins zur Unterstützung der Frauenplattform Krems</a:t>
            </a:r>
          </a:p>
          <a:p>
            <a:pPr marL="0" indent="0">
              <a:buNone/>
            </a:pPr>
            <a:r>
              <a:rPr lang="de-AT" dirty="0"/>
              <a:t>30.11.2001</a:t>
            </a:r>
            <a:br>
              <a:rPr lang="de-AT" dirty="0"/>
            </a:br>
            <a:r>
              <a:rPr lang="de-AT" dirty="0"/>
              <a:t>Eröffnung </a:t>
            </a:r>
            <a:r>
              <a:rPr lang="de-AT" b="1" dirty="0"/>
              <a:t>Frauenberatung</a:t>
            </a:r>
            <a:r>
              <a:rPr lang="de-AT" dirty="0"/>
              <a:t>sstelle</a:t>
            </a:r>
            <a:r>
              <a:rPr lang="de-AT" b="1" dirty="0"/>
              <a:t> Lilith </a:t>
            </a:r>
            <a:r>
              <a:rPr lang="de-AT" dirty="0"/>
              <a:t>in Krems, Steiner Landstr. 76</a:t>
            </a:r>
          </a:p>
          <a:p>
            <a:pPr marL="0" indent="0">
              <a:buNone/>
            </a:pPr>
            <a:r>
              <a:rPr lang="de-AT" dirty="0"/>
              <a:t>01.05.2006</a:t>
            </a:r>
            <a:br>
              <a:rPr lang="de-AT" dirty="0"/>
            </a:br>
            <a:r>
              <a:rPr lang="de-AT" dirty="0"/>
              <a:t>Gründung der Arbeitsmarktpolitischen Beratungs- und Betreuungseinrichtung für das AMS Niederösterreich</a:t>
            </a:r>
          </a:p>
          <a:p>
            <a:pPr marL="0" indent="0">
              <a:buNone/>
            </a:pPr>
            <a:r>
              <a:rPr lang="de-AT" dirty="0"/>
              <a:t>18.10.2007</a:t>
            </a:r>
            <a:br>
              <a:rPr lang="de-AT" dirty="0"/>
            </a:br>
            <a:r>
              <a:rPr lang="de-AT" dirty="0"/>
              <a:t>Beitritt zum Netzwerk österreichischer Frauen- und Mädchenberatungsstellen</a:t>
            </a:r>
          </a:p>
          <a:p>
            <a:pPr marL="0" indent="0">
              <a:buNone/>
            </a:pPr>
            <a:r>
              <a:rPr lang="de-AT" dirty="0"/>
              <a:t>01.10.2008</a:t>
            </a:r>
            <a:br>
              <a:rPr lang="de-AT" dirty="0"/>
            </a:br>
            <a:r>
              <a:rPr lang="de-AT" dirty="0"/>
              <a:t>Übersiedlung der Beratungsstelle nach Krems, Spitalgasse 2</a:t>
            </a:r>
          </a:p>
          <a:p>
            <a:pPr marL="0" indent="0">
              <a:buNone/>
            </a:pPr>
            <a:r>
              <a:rPr lang="de-AT" dirty="0"/>
              <a:t>01.01.2013</a:t>
            </a:r>
            <a:br>
              <a:rPr lang="de-AT" dirty="0"/>
            </a:br>
            <a:r>
              <a:rPr lang="de-AT" dirty="0"/>
              <a:t>Ernennung zur Frauenservicestelle</a:t>
            </a:r>
          </a:p>
          <a:p>
            <a:pPr marL="0" indent="0">
              <a:buNone/>
            </a:pPr>
            <a:r>
              <a:rPr lang="de-AT" dirty="0"/>
              <a:t>04.03.2013</a:t>
            </a:r>
            <a:br>
              <a:rPr lang="de-AT" dirty="0"/>
            </a:br>
            <a:r>
              <a:rPr lang="de-AT" dirty="0"/>
              <a:t>Übersiedelung der Beratungsstelle nach Krems, Hafnerplatz 12</a:t>
            </a:r>
          </a:p>
          <a:p>
            <a:pPr marL="0" indent="0">
              <a:buNone/>
            </a:pPr>
            <a:r>
              <a:rPr lang="de-AT" b="1" dirty="0"/>
              <a:t>07.01.2017</a:t>
            </a:r>
            <a:br>
              <a:rPr lang="de-AT" b="1" dirty="0"/>
            </a:br>
            <a:r>
              <a:rPr lang="de-AT" b="1" dirty="0"/>
              <a:t>Eröffnung Lilith Wohnzimmer Krems</a:t>
            </a:r>
          </a:p>
        </p:txBody>
      </p:sp>
      <p:pic>
        <p:nvPicPr>
          <p:cNvPr id="5" name="Grafik 4">
            <a:extLst>
              <a:ext uri="{FF2B5EF4-FFF2-40B4-BE49-F238E27FC236}">
                <a16:creationId xmlns:a16="http://schemas.microsoft.com/office/drawing/2014/main" id="{CAF3F816-8F1D-4A3C-8446-6DEC40A25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6" name="Grafik 5">
            <a:extLst>
              <a:ext uri="{FF2B5EF4-FFF2-40B4-BE49-F238E27FC236}">
                <a16:creationId xmlns:a16="http://schemas.microsoft.com/office/drawing/2014/main" id="{27F05DA9-C47A-4902-A4FA-6F1E88026527}"/>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1729008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DC32-E321-4BA2-A584-FEA5E93D85BC}"/>
              </a:ext>
            </a:extLst>
          </p:cNvPr>
          <p:cNvSpPr>
            <a:spLocks noGrp="1"/>
          </p:cNvSpPr>
          <p:nvPr>
            <p:ph type="title"/>
          </p:nvPr>
        </p:nvSpPr>
        <p:spPr/>
        <p:txBody>
          <a:bodyPr/>
          <a:lstStyle/>
          <a:p>
            <a:r>
              <a:rPr lang="de-AT" dirty="0"/>
              <a:t>Team</a:t>
            </a:r>
          </a:p>
        </p:txBody>
      </p:sp>
      <p:sp>
        <p:nvSpPr>
          <p:cNvPr id="3" name="Inhaltsplatzhalter 2">
            <a:extLst>
              <a:ext uri="{FF2B5EF4-FFF2-40B4-BE49-F238E27FC236}">
                <a16:creationId xmlns:a16="http://schemas.microsoft.com/office/drawing/2014/main" id="{102AF7F7-FD75-416C-AA94-4B8D3642DB2C}"/>
              </a:ext>
            </a:extLst>
          </p:cNvPr>
          <p:cNvSpPr>
            <a:spLocks noGrp="1"/>
          </p:cNvSpPr>
          <p:nvPr>
            <p:ph idx="1"/>
          </p:nvPr>
        </p:nvSpPr>
        <p:spPr/>
        <p:txBody>
          <a:bodyPr>
            <a:normAutofit/>
          </a:bodyPr>
          <a:lstStyle/>
          <a:p>
            <a:pPr marL="0" indent="0">
              <a:buNone/>
            </a:pPr>
            <a:r>
              <a:rPr lang="de-AT" b="1" dirty="0"/>
              <a:t>Vorstand</a:t>
            </a:r>
          </a:p>
          <a:p>
            <a:pPr marL="0" indent="0">
              <a:buNone/>
            </a:pPr>
            <a:r>
              <a:rPr lang="de-AT" dirty="0"/>
              <a:t>DSA Gertraude Kaindl, Obfrau</a:t>
            </a:r>
          </a:p>
          <a:p>
            <a:pPr marL="0" indent="0">
              <a:buNone/>
            </a:pPr>
            <a:r>
              <a:rPr lang="de-AT" dirty="0"/>
              <a:t>Mag.ª (FH) Sabine Venier, </a:t>
            </a:r>
            <a:r>
              <a:rPr lang="de-AT" dirty="0" err="1"/>
              <a:t>Kassierin</a:t>
            </a:r>
            <a:endParaRPr lang="de-AT" dirty="0"/>
          </a:p>
          <a:p>
            <a:pPr marL="0" indent="0">
              <a:buNone/>
            </a:pPr>
            <a:r>
              <a:rPr lang="de-AT" dirty="0"/>
              <a:t>Sandra Kamitz, Schriftführerin</a:t>
            </a:r>
          </a:p>
          <a:p>
            <a:pPr marL="0" indent="0">
              <a:buNone/>
            </a:pPr>
            <a:endParaRPr lang="de-AT" dirty="0"/>
          </a:p>
          <a:p>
            <a:pPr marL="0" indent="0">
              <a:buNone/>
            </a:pPr>
            <a:r>
              <a:rPr lang="de-AT" b="1" dirty="0"/>
              <a:t>Mitarbeiterinnen</a:t>
            </a:r>
          </a:p>
          <a:p>
            <a:pPr marL="0" indent="0">
              <a:buNone/>
            </a:pPr>
            <a:r>
              <a:rPr lang="de-AT" dirty="0"/>
              <a:t>Marlene Kerschner, Koordinatorin, psychosoziale Beratung</a:t>
            </a:r>
          </a:p>
          <a:p>
            <a:pPr marL="0" indent="0">
              <a:buNone/>
            </a:pPr>
            <a:r>
              <a:rPr lang="de-AT" dirty="0"/>
              <a:t>Mag.ª Alexandra Koschier, psychosoziale Beratung, arbeitsmarktpolitische Beratung </a:t>
            </a:r>
          </a:p>
          <a:p>
            <a:pPr marL="0" indent="0">
              <a:buNone/>
            </a:pPr>
            <a:r>
              <a:rPr lang="de-AT" dirty="0" err="1"/>
              <a:t>MMag</a:t>
            </a:r>
            <a:r>
              <a:rPr lang="de-AT" dirty="0"/>
              <a:t>.ª Lisbeth Pölzinger, Wohnbegleitung, arbeitsmarktpolitische Beratung </a:t>
            </a:r>
          </a:p>
          <a:p>
            <a:pPr marL="0" indent="0">
              <a:buNone/>
            </a:pPr>
            <a:r>
              <a:rPr lang="de-AT" dirty="0"/>
              <a:t>Mag.ª (FH) Sabine Venier, arbeitsmarktpolitische Beratung </a:t>
            </a:r>
          </a:p>
        </p:txBody>
      </p:sp>
      <p:pic>
        <p:nvPicPr>
          <p:cNvPr id="5" name="Grafik 4">
            <a:extLst>
              <a:ext uri="{FF2B5EF4-FFF2-40B4-BE49-F238E27FC236}">
                <a16:creationId xmlns:a16="http://schemas.microsoft.com/office/drawing/2014/main" id="{CAF3F816-8F1D-4A3C-8446-6DEC40A25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6" name="Grafik 5">
            <a:extLst>
              <a:ext uri="{FF2B5EF4-FFF2-40B4-BE49-F238E27FC236}">
                <a16:creationId xmlns:a16="http://schemas.microsoft.com/office/drawing/2014/main" id="{27F05DA9-C47A-4902-A4FA-6F1E88026527}"/>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244211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DC32-E321-4BA2-A584-FEA5E93D85BC}"/>
              </a:ext>
            </a:extLst>
          </p:cNvPr>
          <p:cNvSpPr>
            <a:spLocks noGrp="1"/>
          </p:cNvSpPr>
          <p:nvPr>
            <p:ph type="title"/>
          </p:nvPr>
        </p:nvSpPr>
        <p:spPr/>
        <p:txBody>
          <a:bodyPr/>
          <a:lstStyle/>
          <a:p>
            <a:r>
              <a:rPr lang="de-AT" dirty="0"/>
              <a:t>Fördergeber</a:t>
            </a:r>
          </a:p>
        </p:txBody>
      </p:sp>
      <p:sp>
        <p:nvSpPr>
          <p:cNvPr id="3" name="Inhaltsplatzhalter 2">
            <a:extLst>
              <a:ext uri="{FF2B5EF4-FFF2-40B4-BE49-F238E27FC236}">
                <a16:creationId xmlns:a16="http://schemas.microsoft.com/office/drawing/2014/main" id="{102AF7F7-FD75-416C-AA94-4B8D3642DB2C}"/>
              </a:ext>
            </a:extLst>
          </p:cNvPr>
          <p:cNvSpPr>
            <a:spLocks noGrp="1"/>
          </p:cNvSpPr>
          <p:nvPr>
            <p:ph idx="1"/>
          </p:nvPr>
        </p:nvSpPr>
        <p:spPr/>
        <p:txBody>
          <a:bodyPr>
            <a:normAutofit/>
          </a:bodyPr>
          <a:lstStyle/>
          <a:p>
            <a:r>
              <a:rPr lang="de-AT" dirty="0"/>
              <a:t>Bundeskanzleramt</a:t>
            </a:r>
          </a:p>
          <a:p>
            <a:r>
              <a:rPr lang="de-AT" dirty="0"/>
              <a:t>Arbeitsmarktservice Niederösterreich</a:t>
            </a:r>
          </a:p>
          <a:p>
            <a:r>
              <a:rPr lang="de-AT" dirty="0"/>
              <a:t>Amt der Niederösterreichischen Landesregierung (Generationenreferat, Abteilung Soziales GS5)</a:t>
            </a:r>
          </a:p>
          <a:p>
            <a:r>
              <a:rPr lang="de-AT" dirty="0"/>
              <a:t>Stadt Krems</a:t>
            </a:r>
          </a:p>
          <a:p>
            <a:r>
              <a:rPr lang="de-AT" dirty="0"/>
              <a:t>Katholische Frauenbewegung</a:t>
            </a:r>
          </a:p>
          <a:p>
            <a:r>
              <a:rPr lang="de-AT" dirty="0"/>
              <a:t>Stadtgemeinde Langenlois, Gemeinden Rohrendorf, Paudorf, Albrechtsberg</a:t>
            </a:r>
          </a:p>
        </p:txBody>
      </p:sp>
      <p:pic>
        <p:nvPicPr>
          <p:cNvPr id="5" name="Grafik 4">
            <a:extLst>
              <a:ext uri="{FF2B5EF4-FFF2-40B4-BE49-F238E27FC236}">
                <a16:creationId xmlns:a16="http://schemas.microsoft.com/office/drawing/2014/main" id="{CAF3F816-8F1D-4A3C-8446-6DEC40A25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6" name="Grafik 5">
            <a:extLst>
              <a:ext uri="{FF2B5EF4-FFF2-40B4-BE49-F238E27FC236}">
                <a16:creationId xmlns:a16="http://schemas.microsoft.com/office/drawing/2014/main" id="{27F05DA9-C47A-4902-A4FA-6F1E88026527}"/>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77930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DC32-E321-4BA2-A584-FEA5E93D85BC}"/>
              </a:ext>
            </a:extLst>
          </p:cNvPr>
          <p:cNvSpPr>
            <a:spLocks noGrp="1"/>
          </p:cNvSpPr>
          <p:nvPr>
            <p:ph type="title"/>
          </p:nvPr>
        </p:nvSpPr>
        <p:spPr/>
        <p:txBody>
          <a:bodyPr/>
          <a:lstStyle/>
          <a:p>
            <a:r>
              <a:rPr lang="de-AT" dirty="0"/>
              <a:t>Lilith</a:t>
            </a:r>
            <a:br>
              <a:rPr lang="de-AT" dirty="0"/>
            </a:br>
            <a:r>
              <a:rPr lang="de-AT" dirty="0" err="1"/>
              <a:t>WohnzimmerAngebot</a:t>
            </a:r>
            <a:endParaRPr lang="de-AT" dirty="0"/>
          </a:p>
        </p:txBody>
      </p:sp>
      <p:sp>
        <p:nvSpPr>
          <p:cNvPr id="3" name="Inhaltsplatzhalter 2">
            <a:extLst>
              <a:ext uri="{FF2B5EF4-FFF2-40B4-BE49-F238E27FC236}">
                <a16:creationId xmlns:a16="http://schemas.microsoft.com/office/drawing/2014/main" id="{102AF7F7-FD75-416C-AA94-4B8D3642DB2C}"/>
              </a:ext>
            </a:extLst>
          </p:cNvPr>
          <p:cNvSpPr>
            <a:spLocks noGrp="1"/>
          </p:cNvSpPr>
          <p:nvPr>
            <p:ph idx="1"/>
          </p:nvPr>
        </p:nvSpPr>
        <p:spPr/>
        <p:txBody>
          <a:bodyPr>
            <a:normAutofit/>
          </a:bodyPr>
          <a:lstStyle/>
          <a:p>
            <a:r>
              <a:rPr lang="de-AT" b="1" dirty="0"/>
              <a:t>Gesicherte</a:t>
            </a:r>
            <a:r>
              <a:rPr lang="de-AT" dirty="0"/>
              <a:t> </a:t>
            </a:r>
            <a:r>
              <a:rPr lang="de-AT" b="1" dirty="0"/>
              <a:t>Wohnmöglichkeit</a:t>
            </a:r>
            <a:r>
              <a:rPr lang="de-AT" dirty="0"/>
              <a:t> für 9 Monate</a:t>
            </a:r>
          </a:p>
          <a:p>
            <a:r>
              <a:rPr lang="de-AT" dirty="0"/>
              <a:t>Professionelle Begleitung</a:t>
            </a:r>
          </a:p>
          <a:p>
            <a:r>
              <a:rPr lang="de-AT" dirty="0"/>
              <a:t>Frauenspezifische Einzelberatung zu finanziellen, gesundheitlichen, arbeitsmarktbezogenen und sozialen Themen</a:t>
            </a:r>
          </a:p>
          <a:p>
            <a:r>
              <a:rPr lang="de-AT" dirty="0"/>
              <a:t>WG-Betreuung und Gruppengespräche</a:t>
            </a:r>
          </a:p>
          <a:p>
            <a:r>
              <a:rPr lang="de-AT" dirty="0"/>
              <a:t>Unterstützung bei der Wohnungssuche</a:t>
            </a:r>
          </a:p>
          <a:p>
            <a:r>
              <a:rPr lang="de-AT" dirty="0"/>
              <a:t>Unterstützung bei der Schuldenregulierung</a:t>
            </a:r>
          </a:p>
          <a:p>
            <a:r>
              <a:rPr lang="de-AT" dirty="0"/>
              <a:t>Begleitung zu Behörden und Unterstützung bei Anträgen</a:t>
            </a:r>
          </a:p>
          <a:p>
            <a:r>
              <a:rPr lang="de-AT" dirty="0"/>
              <a:t>Vermittlung und Begleitung zu anderen sozialen Einrichtungen, AnwältInnen, ÄrztInnen, usw.</a:t>
            </a:r>
          </a:p>
        </p:txBody>
      </p:sp>
      <p:pic>
        <p:nvPicPr>
          <p:cNvPr id="5" name="Grafik 4">
            <a:extLst>
              <a:ext uri="{FF2B5EF4-FFF2-40B4-BE49-F238E27FC236}">
                <a16:creationId xmlns:a16="http://schemas.microsoft.com/office/drawing/2014/main" id="{CAF3F816-8F1D-4A3C-8446-6DEC40A25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6" name="Grafik 5">
            <a:extLst>
              <a:ext uri="{FF2B5EF4-FFF2-40B4-BE49-F238E27FC236}">
                <a16:creationId xmlns:a16="http://schemas.microsoft.com/office/drawing/2014/main" id="{27F05DA9-C47A-4902-A4FA-6F1E88026527}"/>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413169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Zielgruppe</a:t>
            </a:r>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lstStyle/>
          <a:p>
            <a:endParaRPr lang="de-AT" dirty="0"/>
          </a:p>
          <a:p>
            <a:r>
              <a:rPr lang="de-AT" dirty="0"/>
              <a:t>Wohnungslose oder von Wohnungslosigkeit bedrohte </a:t>
            </a:r>
            <a:r>
              <a:rPr lang="de-AT" b="1" dirty="0"/>
              <a:t>Frauen und Frauen mit Kindern</a:t>
            </a:r>
          </a:p>
          <a:p>
            <a:r>
              <a:rPr lang="de-AT" dirty="0"/>
              <a:t>Selbstständige Wohnfähigkeit</a:t>
            </a:r>
          </a:p>
          <a:p>
            <a:r>
              <a:rPr lang="de-AT" dirty="0"/>
              <a:t>Volljährigkeit</a:t>
            </a:r>
          </a:p>
          <a:p>
            <a:r>
              <a:rPr lang="de-AT" dirty="0"/>
              <a:t>Aufenthalt in NÖ </a:t>
            </a:r>
          </a:p>
          <a:p>
            <a:r>
              <a:rPr lang="de-AT" dirty="0"/>
              <a:t>Österreichische Staatsbürgerschaft bzw. Gleichstellung gemäß §4 NÖ SHG</a:t>
            </a:r>
          </a:p>
          <a:p>
            <a:endParaRPr lang="de-AT" dirty="0"/>
          </a:p>
          <a:p>
            <a:pPr marL="0" indent="0">
              <a:buNone/>
            </a:pPr>
            <a:r>
              <a:rPr lang="de-AT" dirty="0"/>
              <a:t>Lilith Wohnzimmer ist keine Opferschutzeinrichtung.</a:t>
            </a:r>
          </a:p>
          <a:p>
            <a:endParaRPr lang="de-AT" dirty="0"/>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818F7C79-D325-427D-BBA8-DE38E9CCCB7A}"/>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231258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Ziel</a:t>
            </a:r>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lstStyle/>
          <a:p>
            <a:endParaRPr lang="de-AT" dirty="0"/>
          </a:p>
          <a:p>
            <a:r>
              <a:rPr lang="de-AT" dirty="0"/>
              <a:t>Erarbeitung von Perspektiven und Lebensentwürfen</a:t>
            </a:r>
          </a:p>
          <a:p>
            <a:r>
              <a:rPr lang="de-AT" dirty="0"/>
              <a:t>Neustart in eigener Wohnung </a:t>
            </a:r>
          </a:p>
          <a:p>
            <a:r>
              <a:rPr lang="de-AT" dirty="0"/>
              <a:t>Aktive Teilnahme am Erwerbs- und Gesellschaftsleben  </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2CE101D2-5E6C-46F1-9202-5CBD6E9C52A4}"/>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14350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A7C54-2879-4706-905C-3E6864C02A9C}"/>
              </a:ext>
            </a:extLst>
          </p:cNvPr>
          <p:cNvSpPr>
            <a:spLocks noGrp="1"/>
          </p:cNvSpPr>
          <p:nvPr>
            <p:ph type="title"/>
          </p:nvPr>
        </p:nvSpPr>
        <p:spPr/>
        <p:txBody>
          <a:bodyPr/>
          <a:lstStyle/>
          <a:p>
            <a:r>
              <a:rPr lang="de-AT" dirty="0"/>
              <a:t>Typischer Ablauf</a:t>
            </a:r>
          </a:p>
        </p:txBody>
      </p:sp>
      <p:sp>
        <p:nvSpPr>
          <p:cNvPr id="3" name="Inhaltsplatzhalter 2">
            <a:extLst>
              <a:ext uri="{FF2B5EF4-FFF2-40B4-BE49-F238E27FC236}">
                <a16:creationId xmlns:a16="http://schemas.microsoft.com/office/drawing/2014/main" id="{7E6599EF-F3A9-4A8B-87E8-614FDD61B952}"/>
              </a:ext>
            </a:extLst>
          </p:cNvPr>
          <p:cNvSpPr>
            <a:spLocks noGrp="1"/>
          </p:cNvSpPr>
          <p:nvPr>
            <p:ph idx="1"/>
          </p:nvPr>
        </p:nvSpPr>
        <p:spPr/>
        <p:txBody>
          <a:bodyPr>
            <a:normAutofit fontScale="85000" lnSpcReduction="20000"/>
          </a:bodyPr>
          <a:lstStyle/>
          <a:p>
            <a:r>
              <a:rPr lang="de-AT" sz="2400" dirty="0"/>
              <a:t>Erstkontakt</a:t>
            </a:r>
          </a:p>
          <a:p>
            <a:r>
              <a:rPr lang="de-AT" sz="2400" dirty="0"/>
              <a:t>Erstgespräch</a:t>
            </a:r>
          </a:p>
          <a:p>
            <a:r>
              <a:rPr lang="de-AT" sz="2400" dirty="0"/>
              <a:t>Abklärung der Ist-Situation und Zielformulierung</a:t>
            </a:r>
          </a:p>
          <a:p>
            <a:r>
              <a:rPr lang="de-AT" sz="2400" dirty="0"/>
              <a:t>Einzug</a:t>
            </a:r>
          </a:p>
          <a:p>
            <a:r>
              <a:rPr lang="de-AT" sz="2400" dirty="0"/>
              <a:t>Begleitende Beratung zu allen Themen der Frauen….</a:t>
            </a:r>
          </a:p>
          <a:p>
            <a:pPr lvl="1"/>
            <a:r>
              <a:rPr lang="de-AT" sz="2100" dirty="0"/>
              <a:t>Wohnsitzmeldung</a:t>
            </a:r>
          </a:p>
          <a:p>
            <a:pPr lvl="1"/>
            <a:r>
              <a:rPr lang="de-AT" sz="2100" dirty="0"/>
              <a:t>Klärung der Ansprüche / Einkommenssicherung</a:t>
            </a:r>
          </a:p>
          <a:p>
            <a:pPr lvl="1"/>
            <a:r>
              <a:rPr lang="de-AT" sz="2100" dirty="0"/>
              <a:t>Schuldenregulierung / Umgang mit Finanzen</a:t>
            </a:r>
          </a:p>
          <a:p>
            <a:pPr lvl="1"/>
            <a:r>
              <a:rPr lang="de-AT" sz="2100" dirty="0"/>
              <a:t>Kindererziehung, -betreuung</a:t>
            </a:r>
          </a:p>
          <a:p>
            <a:pPr lvl="1"/>
            <a:r>
              <a:rPr lang="de-AT" sz="2100" dirty="0"/>
              <a:t>Vereinbarungen</a:t>
            </a:r>
          </a:p>
          <a:p>
            <a:pPr lvl="1"/>
            <a:r>
              <a:rPr lang="de-AT" sz="2100" dirty="0"/>
              <a:t>Gesundheitliche Themen</a:t>
            </a:r>
          </a:p>
          <a:p>
            <a:pPr lvl="1"/>
            <a:r>
              <a:rPr lang="de-AT" sz="2100" dirty="0"/>
              <a:t>Persönlichkeitsstärkung</a:t>
            </a:r>
          </a:p>
          <a:p>
            <a:pPr lvl="1"/>
            <a:r>
              <a:rPr lang="de-AT" sz="2100" dirty="0"/>
              <a:t>Wohnungssuche</a:t>
            </a:r>
          </a:p>
          <a:p>
            <a:pPr lvl="1"/>
            <a:r>
              <a:rPr lang="de-AT" sz="2100" dirty="0"/>
              <a:t>Begleitung bei Umzug, Wohnungserstausstattung</a:t>
            </a:r>
          </a:p>
          <a:p>
            <a:pPr lvl="1"/>
            <a:r>
              <a:rPr lang="de-AT" sz="2100" dirty="0"/>
              <a:t>…</a:t>
            </a:r>
          </a:p>
          <a:p>
            <a:r>
              <a:rPr lang="de-AT" sz="2400" dirty="0"/>
              <a:t>Auszug</a:t>
            </a:r>
          </a:p>
        </p:txBody>
      </p:sp>
      <p:pic>
        <p:nvPicPr>
          <p:cNvPr id="4" name="Grafik 3">
            <a:extLst>
              <a:ext uri="{FF2B5EF4-FFF2-40B4-BE49-F238E27FC236}">
                <a16:creationId xmlns:a16="http://schemas.microsoft.com/office/drawing/2014/main" id="{37510A24-957F-4C50-B71E-FCC77B0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504" y="4879848"/>
            <a:ext cx="1301496" cy="1978152"/>
          </a:xfrm>
          <a:prstGeom prst="rect">
            <a:avLst/>
          </a:prstGeom>
        </p:spPr>
      </p:pic>
      <p:pic>
        <p:nvPicPr>
          <p:cNvPr id="5" name="Grafik 4">
            <a:extLst>
              <a:ext uri="{FF2B5EF4-FFF2-40B4-BE49-F238E27FC236}">
                <a16:creationId xmlns:a16="http://schemas.microsoft.com/office/drawing/2014/main" id="{2CE101D2-5E6C-46F1-9202-5CBD6E9C52A4}"/>
              </a:ext>
            </a:extLst>
          </p:cNvPr>
          <p:cNvPicPr>
            <a:picLocks noChangeAspect="1"/>
          </p:cNvPicPr>
          <p:nvPr/>
        </p:nvPicPr>
        <p:blipFill>
          <a:blip r:embed="rId3"/>
          <a:stretch>
            <a:fillRect/>
          </a:stretch>
        </p:blipFill>
        <p:spPr>
          <a:xfrm rot="10800000">
            <a:off x="11767127" y="739473"/>
            <a:ext cx="424873" cy="4140375"/>
          </a:xfrm>
          <a:prstGeom prst="rect">
            <a:avLst/>
          </a:prstGeom>
        </p:spPr>
      </p:pic>
    </p:spTree>
    <p:extLst>
      <p:ext uri="{BB962C8B-B14F-4D97-AF65-F5344CB8AC3E}">
        <p14:creationId xmlns:p14="http://schemas.microsoft.com/office/powerpoint/2010/main" val="3185100912"/>
      </p:ext>
    </p:extLst>
  </p:cSld>
  <p:clrMapOvr>
    <a:masterClrMapping/>
  </p:clrMapOvr>
</p:sld>
</file>

<file path=ppt/theme/theme1.xml><?xml version="1.0" encoding="utf-8"?>
<a:theme xmlns:a="http://schemas.openxmlformats.org/drawingml/2006/main" name="Rahmen">
  <a:themeElements>
    <a:clrScheme name="Rahmen">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Rahmen">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hm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TM03457475[[fn=Rahmen]]</Template>
  <TotalTime>0</TotalTime>
  <Words>904</Words>
  <Application>Microsoft Office PowerPoint</Application>
  <PresentationFormat>Breitbild</PresentationFormat>
  <Paragraphs>211</Paragraphs>
  <Slides>25</Slides>
  <Notes>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Calibri</vt:lpstr>
      <vt:lpstr>Corbel</vt:lpstr>
      <vt:lpstr>Wingdings 2</vt:lpstr>
      <vt:lpstr>Rahmen</vt:lpstr>
      <vt:lpstr>Lilith Wohnzimmer neu</vt:lpstr>
      <vt:lpstr>Frauen-plattform Krems</vt:lpstr>
      <vt:lpstr>Geschichte</vt:lpstr>
      <vt:lpstr>Team</vt:lpstr>
      <vt:lpstr>Fördergeber</vt:lpstr>
      <vt:lpstr>Lilith WohnzimmerAngebot</vt:lpstr>
      <vt:lpstr>Zielgruppe</vt:lpstr>
      <vt:lpstr>Ziel</vt:lpstr>
      <vt:lpstr>Typischer Ablauf</vt:lpstr>
      <vt:lpstr>Finanzierung</vt:lpstr>
      <vt:lpstr>Status Quo</vt:lpstr>
      <vt:lpstr>Auslastung</vt:lpstr>
      <vt:lpstr>Verweildauer</vt:lpstr>
      <vt:lpstr>BMS-Bezieherinnen</vt:lpstr>
      <vt:lpstr>Staats-bürgerschaft</vt:lpstr>
      <vt:lpstr>Wohnort Einzug</vt:lpstr>
      <vt:lpstr>Wohnort Auszug</vt:lpstr>
      <vt:lpstr>Wohnsituation</vt:lpstr>
      <vt:lpstr>Berufssituation</vt:lpstr>
      <vt:lpstr>Neustart 2020</vt:lpstr>
      <vt:lpstr>Problem-situationen</vt:lpstr>
      <vt:lpstr>BMS neu</vt:lpstr>
      <vt:lpstr>Neustart 2020</vt:lpstr>
      <vt:lpstr>Geplante Verwendung</vt:lpstr>
      <vt:lpstr>DANKE für die finanzielle Unterstützung!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Lilith Wohnzimmer neu</dc:title>
  <dc:creator>Lilith Frauenzimmer Krems</dc:creator>
  <cp:lastModifiedBy>Lilith Frauenzimmer Krems</cp:lastModifiedBy>
  <cp:revision>89</cp:revision>
  <dcterms:created xsi:type="dcterms:W3CDTF">2019-11-14T11:10:58Z</dcterms:created>
  <dcterms:modified xsi:type="dcterms:W3CDTF">2020-01-20T07:34:51Z</dcterms:modified>
</cp:coreProperties>
</file>